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haansoftxlsx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  <p:sldMasterId id="2147483709" r:id="rId2"/>
    <p:sldMasterId id="2147483712" r:id="rId3"/>
    <p:sldMasterId id="2147483718" r:id="rId4"/>
    <p:sldMasterId id="2147483726" r:id="rId5"/>
  </p:sldMasterIdLst>
  <p:notesMasterIdLst>
    <p:notesMasterId r:id="rId44"/>
  </p:notesMasterIdLst>
  <p:handoutMasterIdLst>
    <p:handoutMasterId r:id="rId45"/>
  </p:handoutMasterIdLst>
  <p:sldIdLst>
    <p:sldId id="330" r:id="rId6"/>
    <p:sldId id="357" r:id="rId7"/>
    <p:sldId id="341" r:id="rId8"/>
    <p:sldId id="342" r:id="rId9"/>
    <p:sldId id="343" r:id="rId10"/>
    <p:sldId id="344" r:id="rId11"/>
    <p:sldId id="345" r:id="rId12"/>
    <p:sldId id="349" r:id="rId13"/>
    <p:sldId id="350" r:id="rId14"/>
    <p:sldId id="351" r:id="rId15"/>
    <p:sldId id="352" r:id="rId16"/>
    <p:sldId id="346" r:id="rId17"/>
    <p:sldId id="347" r:id="rId18"/>
    <p:sldId id="348" r:id="rId19"/>
    <p:sldId id="328" r:id="rId20"/>
    <p:sldId id="325" r:id="rId21"/>
    <p:sldId id="291" r:id="rId22"/>
    <p:sldId id="295" r:id="rId23"/>
    <p:sldId id="294" r:id="rId24"/>
    <p:sldId id="293" r:id="rId25"/>
    <p:sldId id="307" r:id="rId26"/>
    <p:sldId id="308" r:id="rId27"/>
    <p:sldId id="365" r:id="rId28"/>
    <p:sldId id="366" r:id="rId29"/>
    <p:sldId id="314" r:id="rId30"/>
    <p:sldId id="315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6" r:id="rId40"/>
    <p:sldId id="327" r:id="rId41"/>
    <p:sldId id="395" r:id="rId42"/>
    <p:sldId id="287" r:id="rId43"/>
  </p:sldIdLst>
  <p:sldSz cx="9144000" cy="6858000" type="screen4x3"/>
  <p:notesSz cx="7104063" cy="10234613"/>
  <p:embeddedFontLst>
    <p:embeddedFont>
      <p:font typeface="맑은 고딕" panose="020B0503020000020004" pitchFamily="50" charset="-127"/>
      <p:regular r:id="rId46"/>
      <p:bold r:id="rId47"/>
    </p:embeddedFont>
    <p:embeddedFont>
      <p:font typeface="함초롬돋움" panose="02030504000101010101" pitchFamily="18" charset="-127"/>
      <p:regular r:id="rId48"/>
      <p:bold r:id="rId49"/>
    </p:embeddedFont>
    <p:embeddedFont>
      <p:font typeface="HY견고딕" panose="02030600000101010101" pitchFamily="18" charset="-127"/>
      <p:regular r:id="rId50"/>
    </p:embeddedFon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KoPub돋움체 Medium" panose="02020603020101020101" pitchFamily="18" charset="-127"/>
      <p:regular r:id="rId55"/>
    </p:embeddedFont>
    <p:embeddedFont>
      <p:font typeface="HY헤드라인M" panose="02030600000101010101" pitchFamily="18" charset="-127"/>
      <p:regular r:id="rId56"/>
    </p:embeddedFont>
    <p:embeddedFont>
      <p:font typeface="KoPub돋움체 Bold" panose="02020603020101020101" pitchFamily="18" charset="-127"/>
      <p:regular r:id="rId57"/>
    </p:embeddedFont>
    <p:embeddedFont>
      <p:font typeface="KoPub돋움체 Light" panose="02020603020101020101" pitchFamily="18" charset="-127"/>
      <p:regular r:id="rId58"/>
    </p:embeddedFont>
    <p:embeddedFont>
      <p:font typeface="나눔바른고딕" panose="020B0600000101010101" charset="-127"/>
      <p:regular r:id="rId59"/>
      <p:bold r:id="rId60"/>
    </p:embeddedFont>
  </p:embeddedFontLst>
  <p:defaultTextStyle>
    <a:defPPr>
      <a:defRPr lang="da-DK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2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A042"/>
    <a:srgbClr val="008E40"/>
    <a:srgbClr val="DB3913"/>
    <a:srgbClr val="EC4C24"/>
    <a:srgbClr val="DCECEF"/>
    <a:srgbClr val="72519A"/>
    <a:srgbClr val="C3D035"/>
    <a:srgbClr val="A05C10"/>
    <a:srgbClr val="B47F43"/>
    <a:srgbClr val="C7A0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4" autoAdjust="0"/>
    <p:restoredTop sz="96400" autoAdjust="0"/>
  </p:normalViewPr>
  <p:slideViewPr>
    <p:cSldViewPr>
      <p:cViewPr varScale="1">
        <p:scale>
          <a:sx n="115" d="100"/>
          <a:sy n="115" d="100"/>
        </p:scale>
        <p:origin x="1488" y="108"/>
      </p:cViewPr>
      <p:guideLst>
        <p:guide orient="horz" pos="3929"/>
        <p:guide pos="2880"/>
      </p:guideLst>
    </p:cSldViewPr>
  </p:slideViewPr>
  <p:outlineViewPr>
    <p:cViewPr>
      <p:scale>
        <a:sx n="33" d="100"/>
        <a:sy n="33" d="100"/>
      </p:scale>
      <p:origin x="0" y="-5946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127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63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64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font" Target="fonts/font1.fntdata"/><Relationship Id="rId59" Type="http://schemas.openxmlformats.org/officeDocument/2006/relationships/font" Target="fonts/font14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font" Target="fonts/font9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Relationship Id="rId60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407333883986223"/>
          <c:y val="6.4967501440569092E-2"/>
          <c:w val="0.78761181134994085"/>
          <c:h val="0.733411750614965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TEXT</c:v>
                </c:pt>
              </c:strCache>
            </c:strRef>
          </c:tx>
          <c:spPr>
            <a:solidFill>
              <a:srgbClr val="92D050"/>
            </a:solidFill>
            <a:ln w="19050">
              <a:solidFill>
                <a:sysClr val="window" lastClr="FFFFFF"/>
              </a:solidFill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soft" dir="t"/>
            </a:scene3d>
            <a:sp3d prstMaterial="metal">
              <a:bevelT w="38100" h="4445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Sheet1!$B$2:$B$7</c:f>
              <c:numCache>
                <c:formatCode>_(* #,##0_);_(* \(#,##0\);_(* "-"_);_(@_)</c:formatCode>
                <c:ptCount val="6"/>
                <c:pt idx="0">
                  <c:v>683341</c:v>
                </c:pt>
                <c:pt idx="1">
                  <c:v>1855385</c:v>
                </c:pt>
                <c:pt idx="2">
                  <c:v>2087699</c:v>
                </c:pt>
                <c:pt idx="3">
                  <c:v>3665725</c:v>
                </c:pt>
                <c:pt idx="4">
                  <c:v>4405539</c:v>
                </c:pt>
                <c:pt idx="5">
                  <c:v>7334538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40-4DF9-873F-C90A69C1F9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0363392"/>
        <c:axId val="220795264"/>
      </c:barChart>
      <c:catAx>
        <c:axId val="220363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bg1"/>
                </a:solidFill>
              </a:defRPr>
            </a:pPr>
            <a:endParaRPr lang="ko-KR"/>
          </a:p>
        </c:txPr>
        <c:crossAx val="220795264"/>
        <c:crosses val="autoZero"/>
        <c:auto val="1"/>
        <c:lblAlgn val="ctr"/>
        <c:lblOffset val="0"/>
        <c:noMultiLvlLbl val="0"/>
      </c:catAx>
      <c:valAx>
        <c:axId val="220795264"/>
        <c:scaling>
          <c:orientation val="minMax"/>
        </c:scaling>
        <c:delete val="0"/>
        <c:axPos val="l"/>
        <c:numFmt formatCode="_(* #,##0_);_(* \(#,##0\);_(* &quot;-&quot;_);_(@_)" sourceLinked="1"/>
        <c:majorTickMark val="out"/>
        <c:minorTickMark val="none"/>
        <c:tickLblPos val="nextTo"/>
        <c:txPr>
          <a:bodyPr/>
          <a:lstStyle/>
          <a:p>
            <a:pPr>
              <a:defRPr sz="900" b="1">
                <a:solidFill>
                  <a:schemeClr val="bg1"/>
                </a:solidFill>
              </a:defRPr>
            </a:pPr>
            <a:endParaRPr lang="ko-KR"/>
          </a:p>
        </c:txPr>
        <c:crossAx val="2203633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50800">
              <a:solidFill>
                <a:srgbClr val="0D6CB3"/>
              </a:solidFill>
            </a:ln>
          </c:spPr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7.0019181710438513E-2"/>
                  <c:y val="-9.4856291469525997E-2"/>
                </c:manualLayout>
              </c:layout>
              <c:tx>
                <c:rich>
                  <a:bodyPr/>
                  <a:lstStyle/>
                  <a:p>
                    <a:pPr>
                      <a:defRPr sz="1000" b="0">
                        <a:solidFill>
                          <a:srgbClr val="0D6CB3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defRPr>
                    </a:pPr>
                    <a:r>
                      <a:rPr lang="en-US" altLang="ko-KR" sz="900" b="0" dirty="0" smtClean="0"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152</a:t>
                    </a:r>
                    <a:r>
                      <a:rPr lang="ko-KR" altLang="en-US" sz="900" b="0" dirty="0" smtClean="0"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개소</a:t>
                    </a:r>
                    <a:endParaRPr lang="ko-KR" altLang="en-US" sz="900" b="0" dirty="0">
                      <a:effectLst/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CF8-4BA3-BC6C-C93884DD5738}"/>
                </c:ext>
              </c:extLst>
            </c:dLbl>
            <c:dLbl>
              <c:idx val="1"/>
              <c:layout>
                <c:manualLayout>
                  <c:x val="-6.0019269375634302E-2"/>
                  <c:y val="-8.4017784652425639E-2"/>
                </c:manualLayout>
              </c:layout>
              <c:tx>
                <c:rich>
                  <a:bodyPr/>
                  <a:lstStyle/>
                  <a:p>
                    <a:pPr>
                      <a:defRPr sz="1000" b="0">
                        <a:solidFill>
                          <a:srgbClr val="0D6CB3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defRPr>
                    </a:pPr>
                    <a:r>
                      <a:rPr lang="en-US" altLang="ko-KR" sz="900" b="0" dirty="0" smtClean="0"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138</a:t>
                    </a:r>
                    <a:r>
                      <a:rPr lang="ko-KR" altLang="en-US" sz="900" b="0" dirty="0" smtClean="0"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개소</a:t>
                    </a:r>
                    <a:endParaRPr lang="ko-KR" altLang="en-US" sz="900" b="0" dirty="0">
                      <a:effectLst/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F8-4BA3-BC6C-C93884DD5738}"/>
                </c:ext>
              </c:extLst>
            </c:dLbl>
            <c:dLbl>
              <c:idx val="2"/>
              <c:layout>
                <c:manualLayout>
                  <c:x val="-5.9758960302088923E-2"/>
                  <c:y val="-9.0044864077941725E-2"/>
                </c:manualLayout>
              </c:layout>
              <c:tx>
                <c:rich>
                  <a:bodyPr/>
                  <a:lstStyle/>
                  <a:p>
                    <a:pPr>
                      <a:defRPr sz="900" b="0">
                        <a:solidFill>
                          <a:srgbClr val="0D6CB3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defRPr>
                    </a:pPr>
                    <a:r>
                      <a:rPr lang="en-US" altLang="ko-KR" sz="900" b="0" dirty="0" smtClean="0"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156</a:t>
                    </a:r>
                    <a:r>
                      <a:rPr lang="ko-KR" altLang="en-US" sz="900" b="0" dirty="0" smtClean="0"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개소</a:t>
                    </a:r>
                    <a:endParaRPr lang="ko-KR" altLang="en-US" sz="900" b="0" dirty="0">
                      <a:effectLst/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F8-4BA3-BC6C-C93884DD5738}"/>
                </c:ext>
              </c:extLst>
            </c:dLbl>
            <c:dLbl>
              <c:idx val="3"/>
              <c:layout>
                <c:manualLayout>
                  <c:x val="-6.1784167722183897E-2"/>
                  <c:y val="-8.8089059744113782E-2"/>
                </c:manualLayout>
              </c:layout>
              <c:tx>
                <c:rich>
                  <a:bodyPr/>
                  <a:lstStyle/>
                  <a:p>
                    <a:pPr>
                      <a:defRPr sz="900" b="0">
                        <a:solidFill>
                          <a:srgbClr val="0D6CB3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defRPr>
                    </a:pPr>
                    <a:r>
                      <a:rPr lang="en-US" altLang="ko-KR" sz="900" b="0" dirty="0" smtClean="0"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183</a:t>
                    </a:r>
                    <a:r>
                      <a:rPr lang="ko-KR" altLang="en-US" sz="900" b="0" dirty="0" smtClean="0"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개소</a:t>
                    </a:r>
                    <a:endParaRPr lang="ko-KR" altLang="en-US" sz="900" b="0" dirty="0">
                      <a:effectLst/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CF8-4BA3-BC6C-C93884DD5738}"/>
                </c:ext>
              </c:extLst>
            </c:dLbl>
            <c:dLbl>
              <c:idx val="4"/>
              <c:layout>
                <c:manualLayout>
                  <c:x val="-5.9602294113339317E-2"/>
                  <c:y val="-8.4360105845338693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sz="1000" b="0" dirty="0" smtClean="0"/>
                      <a:t>117</a:t>
                    </a:r>
                    <a:r>
                      <a:rPr lang="ko-KR" altLang="en-US" sz="1000" b="0" dirty="0" smtClean="0"/>
                      <a:t>개소</a:t>
                    </a:r>
                    <a:endParaRPr lang="ko-KR" altLang="en-US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CF8-4BA3-BC6C-C93884DD5738}"/>
                </c:ext>
              </c:extLst>
            </c:dLbl>
            <c:dLbl>
              <c:idx val="5"/>
              <c:layout>
                <c:manualLayout>
                  <c:x val="-6.1947072986365925E-2"/>
                  <c:y val="-7.6025142036238086E-2"/>
                </c:manualLayout>
              </c:layout>
              <c:tx>
                <c:rich>
                  <a:bodyPr/>
                  <a:lstStyle/>
                  <a:p>
                    <a:fld id="{638DEED4-DF67-4FCF-813F-5010CD0E3A74}" type="VALUE">
                      <a:rPr lang="en-US" altLang="ko-KR" b="0" smtClean="0"/>
                      <a:pPr/>
                      <a:t>[값]</a:t>
                    </a:fld>
                    <a:r>
                      <a:rPr lang="ko-KR" altLang="en-US" b="0" dirty="0" smtClean="0"/>
                      <a:t>개소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CF8-4BA3-BC6C-C93884DD5738}"/>
                </c:ext>
              </c:extLst>
            </c:dLbl>
            <c:dLbl>
              <c:idx val="6"/>
              <c:layout>
                <c:manualLayout>
                  <c:x val="-5.5524573424426134E-2"/>
                  <c:y val="-4.7868962835548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CF8-4BA3-BC6C-C93884DD57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>
                    <a:solidFill>
                      <a:srgbClr val="0D6CB3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Sheet1!$B$2:$B$7</c:f>
              <c:numCache>
                <c:formatCode>#,##0</c:formatCode>
                <c:ptCount val="6"/>
                <c:pt idx="0">
                  <c:v>152</c:v>
                </c:pt>
                <c:pt idx="1">
                  <c:v>138</c:v>
                </c:pt>
                <c:pt idx="2">
                  <c:v>156</c:v>
                </c:pt>
                <c:pt idx="3">
                  <c:v>183</c:v>
                </c:pt>
                <c:pt idx="4">
                  <c:v>117</c:v>
                </c:pt>
                <c:pt idx="5">
                  <c:v>149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CF8-4BA3-BC6C-C93884DD57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 2</c:v>
                </c:pt>
              </c:strCache>
            </c:strRef>
          </c:tx>
          <c:dLbls>
            <c:dLbl>
              <c:idx val="0"/>
              <c:layout>
                <c:manualLayout>
                  <c:x val="-2.3931456432366313E-2"/>
                  <c:y val="0.13908722126216458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0">
                        <a:solidFill>
                          <a:srgbClr val="FF0000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defRPr>
                    </a:pPr>
                    <a:fld id="{363979FC-7A22-4CC3-A5A0-DF32ECC4227B}" type="VALUE">
                      <a:rPr lang="en-US" altLang="ko-KR" sz="900" b="0" smtClean="0">
                        <a:solidFill>
                          <a:srgbClr val="FF0000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pPr>
                        <a:defRPr b="0">
                          <a:solidFill>
                            <a:srgbClr val="FF0000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defRPr>
                      </a:pPr>
                      <a:t>[값]</a:t>
                    </a:fld>
                    <a:r>
                      <a:rPr lang="ko-KR" altLang="en-US" sz="900" b="0" dirty="0" smtClean="0">
                        <a:solidFill>
                          <a:srgbClr val="FF0000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개소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ACF8-4BA3-BC6C-C93884DD5738}"/>
                </c:ext>
              </c:extLst>
            </c:dLbl>
            <c:dLbl>
              <c:idx val="1"/>
              <c:layout>
                <c:manualLayout>
                  <c:x val="-2.5640846177535398E-2"/>
                  <c:y val="8.604457119211073E-2"/>
                </c:manualLayout>
              </c:layout>
              <c:tx>
                <c:rich>
                  <a:bodyPr/>
                  <a:lstStyle/>
                  <a:p>
                    <a:fld id="{954829D0-1FBD-478F-895C-1EFAE21A12A5}" type="VALUE">
                      <a:rPr lang="en-US" altLang="ko-KR" sz="900" b="1" smtClean="0">
                        <a:solidFill>
                          <a:srgbClr val="FF0000"/>
                        </a:solidFill>
                      </a:rPr>
                      <a:pPr/>
                      <a:t>[값]</a:t>
                    </a:fld>
                    <a:r>
                      <a:rPr lang="ko-KR" altLang="en-US" sz="900" b="1" smtClean="0">
                        <a:solidFill>
                          <a:srgbClr val="FF0000"/>
                        </a:solidFill>
                      </a:rPr>
                      <a:t>개소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CF8-4BA3-BC6C-C93884DD5738}"/>
                </c:ext>
              </c:extLst>
            </c:dLbl>
            <c:dLbl>
              <c:idx val="2"/>
              <c:layout>
                <c:manualLayout>
                  <c:x val="-4.1025353884056537E-2"/>
                  <c:y val="8.6044571192110786E-2"/>
                </c:manualLayout>
              </c:layout>
              <c:tx>
                <c:rich>
                  <a:bodyPr/>
                  <a:lstStyle/>
                  <a:p>
                    <a:fld id="{6D045277-D876-4B99-BF50-66E2993AEDBC}" type="VALUE">
                      <a:rPr lang="en-US" altLang="ko-KR" sz="900" b="1" smtClean="0">
                        <a:solidFill>
                          <a:srgbClr val="FF0000"/>
                        </a:solidFill>
                      </a:rPr>
                      <a:pPr/>
                      <a:t>[값]</a:t>
                    </a:fld>
                    <a:r>
                      <a:rPr lang="ko-KR" altLang="en-US" sz="900" b="1" smtClean="0">
                        <a:solidFill>
                          <a:srgbClr val="FF0000"/>
                        </a:solidFill>
                      </a:rPr>
                      <a:t>개소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ACF8-4BA3-BC6C-C93884DD5738}"/>
                </c:ext>
              </c:extLst>
            </c:dLbl>
            <c:dLbl>
              <c:idx val="3"/>
              <c:layout>
                <c:manualLayout>
                  <c:x val="-4.4444133374394582E-2"/>
                  <c:y val="9.9282197529358601E-2"/>
                </c:manualLayout>
              </c:layout>
              <c:tx>
                <c:rich>
                  <a:bodyPr/>
                  <a:lstStyle/>
                  <a:p>
                    <a:fld id="{0357D080-D10C-4D63-8B41-E666229766EA}" type="VALUE">
                      <a:rPr lang="en-US" altLang="ko-KR" sz="900" b="1" smtClean="0">
                        <a:solidFill>
                          <a:srgbClr val="FF0000"/>
                        </a:solidFill>
                      </a:rPr>
                      <a:pPr/>
                      <a:t>[값]</a:t>
                    </a:fld>
                    <a:r>
                      <a:rPr lang="ko-KR" altLang="en-US" sz="900" b="1" dirty="0" smtClean="0">
                        <a:solidFill>
                          <a:srgbClr val="FF0000"/>
                        </a:solidFill>
                      </a:rPr>
                      <a:t>개소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ACF8-4BA3-BC6C-C93884DD5738}"/>
                </c:ext>
              </c:extLst>
            </c:dLbl>
            <c:dLbl>
              <c:idx val="4"/>
              <c:layout>
                <c:manualLayout>
                  <c:x val="-1.2535379988126856E-16"/>
                  <c:y val="4.6423940131394371E-2"/>
                </c:manualLayout>
              </c:layout>
              <c:tx>
                <c:rich>
                  <a:bodyPr/>
                  <a:lstStyle/>
                  <a:p>
                    <a:fld id="{0357D080-D10C-4D63-8B41-E666229766EA}" type="VALUE">
                      <a:rPr lang="en-US" altLang="ko-KR" sz="1000" b="1" i="0" u="none" strike="noStrike" kern="1200" baseline="0" smtClean="0">
                        <a:solidFill>
                          <a:srgbClr val="FF0000"/>
                        </a:solidFill>
                        <a:ea typeface="HY견고딕" pitchFamily="18" charset="-127"/>
                      </a:rPr>
                      <a:pPr/>
                      <a:t>[값]</a:t>
                    </a:fld>
                    <a:r>
                      <a:rPr lang="ko-KR" altLang="en-US" sz="1000" b="1" i="0" u="none" strike="noStrike" kern="1200" baseline="0" dirty="0" smtClean="0">
                        <a:solidFill>
                          <a:srgbClr val="FF0000"/>
                        </a:solidFill>
                        <a:ea typeface="HY견고딕" pitchFamily="18" charset="-127"/>
                      </a:rPr>
                      <a:t>개소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ACF8-4BA3-BC6C-C93884DD5738}"/>
                </c:ext>
              </c:extLst>
            </c:dLbl>
            <c:dLbl>
              <c:idx val="5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000" b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defRPr>
                    </a:pPr>
                    <a:r>
                      <a:rPr lang="en-US" altLang="ko-KR" sz="1000" b="0" i="0" u="none" strike="noStrike" kern="1200" baseline="0" dirty="0" smtClean="0">
                        <a:solidFill>
                          <a:srgbClr val="FF0000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98</a:t>
                    </a:r>
                    <a:r>
                      <a:rPr lang="ko-KR" altLang="en-US" sz="1000" b="0" i="0" u="none" strike="noStrike" kern="1200" baseline="0" dirty="0" smtClean="0">
                        <a:solidFill>
                          <a:srgbClr val="FF0000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rPr>
                      <a:t>개소</a:t>
                    </a:r>
                    <a:endParaRPr lang="ko-KR" altLang="en-US" sz="1000" b="0" dirty="0"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CF8-4BA3-BC6C-C93884DD57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Sheet1!$C$2:$C$7</c:f>
              <c:numCache>
                <c:formatCode>#,##0</c:formatCode>
                <c:ptCount val="6"/>
                <c:pt idx="0">
                  <c:v>133</c:v>
                </c:pt>
                <c:pt idx="1">
                  <c:v>131</c:v>
                </c:pt>
                <c:pt idx="2">
                  <c:v>143</c:v>
                </c:pt>
                <c:pt idx="3">
                  <c:v>143</c:v>
                </c:pt>
                <c:pt idx="4">
                  <c:v>91</c:v>
                </c:pt>
                <c:pt idx="5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ACF8-4BA3-BC6C-C93884DD5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0855680"/>
        <c:axId val="220861568"/>
      </c:lineChart>
      <c:catAx>
        <c:axId val="2208556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20861568"/>
        <c:crosses val="autoZero"/>
        <c:auto val="1"/>
        <c:lblAlgn val="ctr"/>
        <c:lblOffset val="100"/>
        <c:tickLblSkip val="1"/>
        <c:noMultiLvlLbl val="0"/>
      </c:catAx>
      <c:valAx>
        <c:axId val="22086156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2208556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600">
          <a:latin typeface="+mj-lt"/>
          <a:ea typeface="HY견고딕" pitchFamily="18" charset="-127"/>
        </a:defRPr>
      </a:pPr>
      <a:endParaRPr lang="ko-KR"/>
    </a:p>
  </c:txPr>
  <c:externalData r:id="rId3">
    <c:autoUpdate val="0"/>
  </c:externalData>
  <c:userShapes r:id="rId4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0.01391</cdr:x>
      <cdr:y>0.04181</cdr:y>
    </cdr:from>
    <cdr:to>
      <cdr:x>0.14076</cdr:x>
      <cdr:y>0.1544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3369" y="91496"/>
          <a:ext cx="942438" cy="2464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o-KR" altLang="en-US" sz="1100" b="1" dirty="0" err="1" smtClean="0">
              <a:solidFill>
                <a:schemeClr val="accent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rPr>
            <a:t>점검기관수</a:t>
          </a:r>
          <a:endParaRPr lang="ko-KR" altLang="en-US" sz="1100" b="1" dirty="0">
            <a:solidFill>
              <a:schemeClr val="accent1"/>
            </a:solidFill>
            <a:latin typeface="KoPub돋움체 Bold" panose="02020603020101020101" pitchFamily="18" charset="-127"/>
            <a:ea typeface="KoPub돋움체 Bold" panose="02020603020101020101" pitchFamily="18" charset="-127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1844CBDB-E0A5-4653-800E-B2747B5F08C6}" type="datetimeFigureOut">
              <a:rPr lang="da-DK" smtClean="0"/>
              <a:t>15-09-2022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4023993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B98DEFF4-B6D5-41C9-B04D-2FC252336508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6797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6DD8FF86-EBB5-49C3-8EA9-1FF7B3A17EBD}" type="datetimeFigureOut">
              <a:rPr lang="da-DK" smtClean="0"/>
              <a:t>15-09-2022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vert="horz" lIns="94796" tIns="47398" rIns="94796" bIns="47398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3993" y="9721106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1597D6B3-27A1-4AFC-9DFA-E99013D8444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4736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263914">
              <a:defRPr/>
            </a:pPr>
            <a:fld id="{1597D6B3-27A1-4AFC-9DFA-E99013D84442}" type="slidenum">
              <a:rPr lang="da-DK">
                <a:solidFill>
                  <a:prstClr val="black"/>
                </a:solidFill>
                <a:latin typeface="Calibri"/>
              </a:rPr>
              <a:pPr defTabSz="1263914">
                <a:defRPr/>
              </a:pPr>
              <a:t>1</a:t>
            </a:fld>
            <a:endParaRPr lang="da-DK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2694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710076" y="4861156"/>
            <a:ext cx="5683914" cy="4605821"/>
          </a:xfrm>
          <a:prstGeom prst="rect">
            <a:avLst/>
          </a:prstGeom>
        </p:spPr>
        <p:txBody>
          <a:bodyPr lIns="94777" tIns="47388" rIns="94777" bIns="47388"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958" latinLnBrk="1">
              <a:defRPr/>
            </a:pPr>
            <a:fld id="{CCFCAB64-B54B-4A43-BF74-65D38C628A7D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947958" latinLnBrk="1">
                <a:defRPr/>
              </a:pPr>
              <a:t>7</a:t>
            </a:fld>
            <a:endParaRPr lang="ko-KR" altLang="en-US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3636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711237" y="4867661"/>
            <a:ext cx="5689887" cy="4611468"/>
          </a:xfrm>
          <a:prstGeom prst="rect">
            <a:avLst/>
          </a:prstGeom>
        </p:spPr>
        <p:txBody>
          <a:bodyPr lIns="94768" tIns="47383" rIns="94768" bIns="47383">
            <a:normAutofit/>
          </a:bodyPr>
          <a:lstStyle/>
          <a:p>
            <a:endParaRPr lang="ko-KR" altLang="en-US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958" latinLnBrk="1">
              <a:defRPr/>
            </a:pPr>
            <a:fld id="{BA32586F-32B1-4085-9695-7BD1C0DA6A4B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947958" latinLnBrk="1">
                <a:defRPr/>
              </a:pPr>
              <a:t>8</a:t>
            </a:fld>
            <a:endParaRPr lang="ko-KR" altLang="en-US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5485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711237" y="4867661"/>
            <a:ext cx="5689887" cy="4611468"/>
          </a:xfrm>
          <a:prstGeom prst="rect">
            <a:avLst/>
          </a:prstGeom>
        </p:spPr>
        <p:txBody>
          <a:bodyPr lIns="94768" tIns="47383" rIns="94768" bIns="47383">
            <a:normAutofit/>
          </a:bodyPr>
          <a:lstStyle/>
          <a:p>
            <a:endParaRPr lang="ko-KR" altLang="en-US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958" latinLnBrk="1">
              <a:defRPr/>
            </a:pPr>
            <a:fld id="{BA32586F-32B1-4085-9695-7BD1C0DA6A4B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947958" latinLnBrk="1">
                <a:defRPr/>
              </a:pPr>
              <a:t>9</a:t>
            </a:fld>
            <a:endParaRPr lang="ko-KR" altLang="en-US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3506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710739" y="4861482"/>
            <a:ext cx="5682588" cy="4604841"/>
          </a:xfrm>
          <a:prstGeom prst="rect">
            <a:avLst/>
          </a:prstGeom>
        </p:spPr>
        <p:txBody>
          <a:bodyPr lIns="94644" tIns="47322" rIns="94644" bIns="47322">
            <a:normAutofit/>
          </a:bodyPr>
          <a:lstStyle/>
          <a:p>
            <a:endParaRPr lang="en-US" altLang="ko-KR" b="1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958" latinLnBrk="1">
              <a:defRPr/>
            </a:pPr>
            <a:fld id="{BA32586F-32B1-4085-9695-7BD1C0DA6A4B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947958" latinLnBrk="1">
                <a:defRPr/>
              </a:pPr>
              <a:t>13</a:t>
            </a:fld>
            <a:endParaRPr lang="ko-KR" altLang="en-US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0547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710739" y="4861482"/>
            <a:ext cx="5682588" cy="4604841"/>
          </a:xfrm>
          <a:prstGeom prst="rect">
            <a:avLst/>
          </a:prstGeom>
        </p:spPr>
        <p:txBody>
          <a:bodyPr lIns="94644" tIns="47322" rIns="94644" bIns="47322">
            <a:normAutofit/>
          </a:bodyPr>
          <a:lstStyle/>
          <a:p>
            <a:endParaRPr lang="en-US" altLang="ko-KR" b="1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958" latinLnBrk="1">
              <a:defRPr/>
            </a:pPr>
            <a:fld id="{BA32586F-32B1-4085-9695-7BD1C0DA6A4B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947958" latinLnBrk="1">
                <a:defRPr/>
              </a:pPr>
              <a:t>14</a:t>
            </a:fld>
            <a:endParaRPr lang="ko-KR" altLang="en-US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9599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4026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075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6035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3800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94295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442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12184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36546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82634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05817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58778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90629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17176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80468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31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48442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93529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33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43996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34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09624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35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81333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36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86970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715877" y="4855231"/>
            <a:ext cx="5726998" cy="4599691"/>
          </a:xfrm>
          <a:prstGeom prst="rect">
            <a:avLst/>
          </a:prstGeom>
        </p:spPr>
        <p:txBody>
          <a:bodyPr lIns="94644" tIns="47322" rIns="94644" bIns="47322">
            <a:normAutofit/>
          </a:bodyPr>
          <a:lstStyle/>
          <a:p>
            <a:endParaRPr lang="en-US" altLang="ko-KR" b="1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958" latinLnBrk="1">
              <a:defRPr/>
            </a:pPr>
            <a:fld id="{BA32586F-32B1-4085-9695-7BD1C0DA6A4B}" type="slidenum">
              <a:rPr lang="ko-KR" altLang="en-US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pPr defTabSz="947958" latinLnBrk="1">
                <a:defRPr/>
              </a:pPr>
              <a:t>37</a:t>
            </a:fld>
            <a:endParaRPr lang="ko-KR" altLang="en-US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562636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7D6B3-27A1-4AFC-9DFA-E99013D84442}" type="slidenum">
              <a:rPr lang="da-DK" smtClean="0"/>
              <a:t>38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5515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med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E1BEF5B3-B585-8648-D064-17B7E166D10B}"/>
              </a:ext>
            </a:extLst>
          </p:cNvPr>
          <p:cNvSpPr/>
          <p:nvPr userDrawn="1"/>
        </p:nvSpPr>
        <p:spPr>
          <a:xfrm>
            <a:off x="0" y="1556792"/>
            <a:ext cx="9144000" cy="3240360"/>
          </a:xfrm>
          <a:prstGeom prst="rect">
            <a:avLst/>
          </a:prstGeom>
          <a:gradFill flip="none" rotWithShape="1">
            <a:gsLst>
              <a:gs pos="0">
                <a:srgbClr val="004DA1"/>
              </a:gs>
              <a:gs pos="55000">
                <a:srgbClr val="008AAD"/>
              </a:gs>
              <a:gs pos="100000">
                <a:srgbClr val="6EB92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5366842"/>
            <a:ext cx="8424000" cy="720000"/>
          </a:xfrm>
        </p:spPr>
        <p:txBody>
          <a:bodyPr anchor="b" anchorCtr="0">
            <a:noAutofit/>
          </a:bodyPr>
          <a:lstStyle>
            <a:lvl1pPr algn="l">
              <a:lnSpc>
                <a:spcPts val="2800"/>
              </a:lnSpc>
              <a:defRPr sz="2500" cap="none" spc="23" baseline="0"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10526"/>
            <a:ext cx="8424000" cy="361936"/>
          </a:xfrm>
        </p:spPr>
        <p:txBody>
          <a:bodyPr>
            <a:no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500" b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Sub title</a:t>
            </a:r>
          </a:p>
        </p:txBody>
      </p:sp>
    </p:spTree>
    <p:extLst>
      <p:ext uri="{BB962C8B-B14F-4D97-AF65-F5344CB8AC3E}">
        <p14:creationId xmlns:p14="http://schemas.microsoft.com/office/powerpoint/2010/main" val="17941207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slide med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C0C4F4AA-2544-1653-1259-ADE8F125207E}"/>
              </a:ext>
            </a:extLst>
          </p:cNvPr>
          <p:cNvSpPr/>
          <p:nvPr userDrawn="1"/>
        </p:nvSpPr>
        <p:spPr>
          <a:xfrm>
            <a:off x="0" y="4149080"/>
            <a:ext cx="9144000" cy="2708920"/>
          </a:xfrm>
          <a:prstGeom prst="rect">
            <a:avLst/>
          </a:prstGeom>
          <a:gradFill flip="none" rotWithShape="1">
            <a:gsLst>
              <a:gs pos="0">
                <a:srgbClr val="004DA1"/>
              </a:gs>
              <a:gs pos="55000">
                <a:srgbClr val="008AAD"/>
              </a:gs>
              <a:gs pos="100000">
                <a:srgbClr val="6EB92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C6F2BD2-0483-9DCA-5BA8-1672DE0201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1520" y="505636"/>
            <a:ext cx="3538885" cy="69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28822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21B83275-D258-ED76-90F9-BBC76B5BF1F0}"/>
              </a:ext>
            </a:extLst>
          </p:cNvPr>
          <p:cNvSpPr/>
          <p:nvPr userDrawn="1"/>
        </p:nvSpPr>
        <p:spPr>
          <a:xfrm>
            <a:off x="0" y="-5883"/>
            <a:ext cx="9144000" cy="627936"/>
          </a:xfrm>
          <a:prstGeom prst="rect">
            <a:avLst/>
          </a:prstGeom>
          <a:gradFill flip="none" rotWithShape="1">
            <a:gsLst>
              <a:gs pos="0">
                <a:srgbClr val="004DA1"/>
              </a:gs>
              <a:gs pos="55000">
                <a:srgbClr val="008AAD"/>
              </a:gs>
              <a:gs pos="100000">
                <a:srgbClr val="6EB92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dirty="0">
              <a:solidFill>
                <a:prstClr val="white"/>
              </a:solidFill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</p:txBody>
      </p:sp>
      <p:sp>
        <p:nvSpPr>
          <p:cNvPr id="12" name="제목 개체 틀 1">
            <a:extLst>
              <a:ext uri="{FF2B5EF4-FFF2-40B4-BE49-F238E27FC236}">
                <a16:creationId xmlns:a16="http://schemas.microsoft.com/office/drawing/2014/main" id="{F61FD5FA-C392-9EFD-24D1-909AE43F6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-5882"/>
            <a:ext cx="7886700" cy="627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5" name="모서리가 둥근 직사각형 13">
            <a:extLst>
              <a:ext uri="{FF2B5EF4-FFF2-40B4-BE49-F238E27FC236}">
                <a16:creationId xmlns:a16="http://schemas.microsoft.com/office/drawing/2014/main" id="{FB46C884-4848-4785-A0A8-5673358654BD}"/>
              </a:ext>
            </a:extLst>
          </p:cNvPr>
          <p:cNvSpPr/>
          <p:nvPr userDrawn="1"/>
        </p:nvSpPr>
        <p:spPr>
          <a:xfrm>
            <a:off x="107504" y="764704"/>
            <a:ext cx="8928992" cy="5760640"/>
          </a:xfrm>
          <a:prstGeom prst="roundRect">
            <a:avLst>
              <a:gd name="adj" fmla="val 3414"/>
            </a:avLst>
          </a:prstGeom>
          <a:solidFill>
            <a:schemeClr val="bg1"/>
          </a:solidFill>
          <a:ln>
            <a:noFill/>
          </a:ln>
          <a:effectLst>
            <a:outerShdw blurRad="381000" dist="355600" dir="5400000" sx="92000" sy="9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3425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2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45381B89-05BC-FEA7-D238-C9E90BDD9168}"/>
              </a:ext>
            </a:extLst>
          </p:cNvPr>
          <p:cNvSpPr/>
          <p:nvPr userDrawn="1"/>
        </p:nvSpPr>
        <p:spPr>
          <a:xfrm>
            <a:off x="107504" y="136768"/>
            <a:ext cx="8928992" cy="627936"/>
          </a:xfrm>
          <a:prstGeom prst="rect">
            <a:avLst/>
          </a:prstGeom>
          <a:gradFill flip="none" rotWithShape="1">
            <a:gsLst>
              <a:gs pos="0">
                <a:srgbClr val="004DA1"/>
              </a:gs>
              <a:gs pos="55000">
                <a:srgbClr val="008AAD"/>
              </a:gs>
              <a:gs pos="100000">
                <a:srgbClr val="6EB92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" name="제목 개체 틀 1">
            <a:extLst>
              <a:ext uri="{FF2B5EF4-FFF2-40B4-BE49-F238E27FC236}">
                <a16:creationId xmlns:a16="http://schemas.microsoft.com/office/drawing/2014/main" id="{1F27B474-F1D7-8A0B-AACB-C0CD79389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36768"/>
            <a:ext cx="7886700" cy="627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AB582F6-B38B-470E-5B5C-31A63B335FEA}"/>
              </a:ext>
            </a:extLst>
          </p:cNvPr>
          <p:cNvSpPr/>
          <p:nvPr userDrawn="1"/>
        </p:nvSpPr>
        <p:spPr>
          <a:xfrm>
            <a:off x="144000" y="873352"/>
            <a:ext cx="8856000" cy="5724000"/>
          </a:xfrm>
          <a:prstGeom prst="rect">
            <a:avLst/>
          </a:prstGeom>
          <a:noFill/>
          <a:ln w="3175" cap="flat" cmpd="sng" algn="ctr">
            <a:solidFill>
              <a:srgbClr val="4F81BD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 dirty="0">
              <a:solidFill>
                <a:sysClr val="window" lastClr="FFFFFF"/>
              </a:solidFill>
              <a:latin typeface="+mn-lt"/>
              <a:ea typeface="+mn-ea"/>
            </a:endParaRPr>
          </a:p>
        </p:txBody>
      </p:sp>
      <p:sp>
        <p:nvSpPr>
          <p:cNvPr id="20" name="슬라이드 번호 개체 틀 5">
            <a:extLst>
              <a:ext uri="{FF2B5EF4-FFF2-40B4-BE49-F238E27FC236}">
                <a16:creationId xmlns:a16="http://schemas.microsoft.com/office/drawing/2014/main" id="{6460B82B-0E64-AD2A-1912-206B18919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9872" y="6643710"/>
            <a:ext cx="2311400" cy="21429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F22AF737-1ECF-4C3A-91D0-FB6287A3920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1108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2993414"/>
            <a:ext cx="8424000" cy="863600"/>
          </a:xfrm>
        </p:spPr>
        <p:txBody>
          <a:bodyPr anchor="ctr" anchorCtr="0"/>
          <a:lstStyle>
            <a:lvl1pPr marL="0" indent="0" algn="ctr">
              <a:lnSpc>
                <a:spcPts val="2800"/>
              </a:lnSpc>
              <a:buNone/>
              <a:defRPr sz="25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A82CD5EC-FFD4-FC2C-2C1A-204723A8D0E8}"/>
              </a:ext>
            </a:extLst>
          </p:cNvPr>
          <p:cNvSpPr/>
          <p:nvPr userDrawn="1"/>
        </p:nvSpPr>
        <p:spPr>
          <a:xfrm>
            <a:off x="179512" y="764704"/>
            <a:ext cx="8784976" cy="5832648"/>
          </a:xfrm>
          <a:prstGeom prst="roundRect">
            <a:avLst>
              <a:gd name="adj" fmla="val 3423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569C8B0-71EA-BDAE-379A-C12410370E8C}"/>
              </a:ext>
            </a:extLst>
          </p:cNvPr>
          <p:cNvSpPr/>
          <p:nvPr userDrawn="1"/>
        </p:nvSpPr>
        <p:spPr>
          <a:xfrm>
            <a:off x="0" y="-5883"/>
            <a:ext cx="9144000" cy="627936"/>
          </a:xfrm>
          <a:prstGeom prst="rect">
            <a:avLst/>
          </a:prstGeom>
          <a:gradFill flip="none" rotWithShape="1">
            <a:gsLst>
              <a:gs pos="0">
                <a:srgbClr val="004DA1"/>
              </a:gs>
              <a:gs pos="55000">
                <a:srgbClr val="008AAD"/>
              </a:gs>
              <a:gs pos="100000">
                <a:srgbClr val="6EB92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E8AE6B62-C43F-9874-37C6-3549F8D86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9872" y="6643710"/>
            <a:ext cx="2311400" cy="21429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F22AF737-1ECF-4C3A-91D0-FB6287A3920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2" name="제목 개체 틀 1">
            <a:extLst>
              <a:ext uri="{FF2B5EF4-FFF2-40B4-BE49-F238E27FC236}">
                <a16:creationId xmlns:a16="http://schemas.microsoft.com/office/drawing/2014/main" id="{8F5E476E-054E-54C6-5A10-09D61D9FD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-5882"/>
            <a:ext cx="7886700" cy="627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47579414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사각형: 둥근 위쪽 모서리 13">
            <a:extLst>
              <a:ext uri="{FF2B5EF4-FFF2-40B4-BE49-F238E27FC236}">
                <a16:creationId xmlns:a16="http://schemas.microsoft.com/office/drawing/2014/main" id="{C35412B9-326B-9385-94DC-0CE7655896B9}"/>
              </a:ext>
            </a:extLst>
          </p:cNvPr>
          <p:cNvSpPr/>
          <p:nvPr/>
        </p:nvSpPr>
        <p:spPr>
          <a:xfrm>
            <a:off x="0" y="3438939"/>
            <a:ext cx="9144000" cy="3429000"/>
          </a:xfrm>
          <a:prstGeom prst="round2SameRect">
            <a:avLst>
              <a:gd name="adj1" fmla="val 6592"/>
              <a:gd name="adj2" fmla="val 0"/>
            </a:avLst>
          </a:prstGeom>
          <a:solidFill>
            <a:srgbClr val="DDDDDD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C439419D-8FBF-8A48-FF2B-12F4D9B59365}"/>
              </a:ext>
            </a:extLst>
          </p:cNvPr>
          <p:cNvSpPr/>
          <p:nvPr/>
        </p:nvSpPr>
        <p:spPr>
          <a:xfrm>
            <a:off x="179512" y="764704"/>
            <a:ext cx="8784976" cy="5832648"/>
          </a:xfrm>
          <a:prstGeom prst="roundRect">
            <a:avLst>
              <a:gd name="adj" fmla="val 3423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BC07B35-9BAA-E107-5F4B-37286833BBDA}"/>
              </a:ext>
            </a:extLst>
          </p:cNvPr>
          <p:cNvSpPr/>
          <p:nvPr userDrawn="1"/>
        </p:nvSpPr>
        <p:spPr>
          <a:xfrm>
            <a:off x="0" y="-5883"/>
            <a:ext cx="9144000" cy="627936"/>
          </a:xfrm>
          <a:prstGeom prst="rect">
            <a:avLst/>
          </a:prstGeom>
          <a:gradFill flip="none" rotWithShape="1">
            <a:gsLst>
              <a:gs pos="0">
                <a:srgbClr val="004DA1"/>
              </a:gs>
              <a:gs pos="55000">
                <a:srgbClr val="008AAD"/>
              </a:gs>
              <a:gs pos="100000">
                <a:srgbClr val="6EB92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3" name="슬라이드 번호 개체 틀 5">
            <a:extLst>
              <a:ext uri="{FF2B5EF4-FFF2-40B4-BE49-F238E27FC236}">
                <a16:creationId xmlns:a16="http://schemas.microsoft.com/office/drawing/2014/main" id="{BD84A86F-8ED0-9CA7-D83B-C9073214D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9872" y="6643710"/>
            <a:ext cx="2311400" cy="21429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F22AF737-1ECF-4C3A-91D0-FB6287A3920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24" name="제목 개체 틀 1">
            <a:extLst>
              <a:ext uri="{FF2B5EF4-FFF2-40B4-BE49-F238E27FC236}">
                <a16:creationId xmlns:a16="http://schemas.microsoft.com/office/drawing/2014/main" id="{5FE27531-6CEB-BC29-8C26-8C8316859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-5882"/>
            <a:ext cx="7886700" cy="627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996516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, 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ABC07B35-9BAA-E107-5F4B-37286833BBDA}"/>
              </a:ext>
            </a:extLst>
          </p:cNvPr>
          <p:cNvSpPr/>
          <p:nvPr userDrawn="1"/>
        </p:nvSpPr>
        <p:spPr>
          <a:xfrm>
            <a:off x="0" y="-5884"/>
            <a:ext cx="9144000" cy="3506891"/>
          </a:xfrm>
          <a:prstGeom prst="rect">
            <a:avLst/>
          </a:prstGeom>
          <a:gradFill flip="none" rotWithShape="1">
            <a:gsLst>
              <a:gs pos="0">
                <a:srgbClr val="004DA1">
                  <a:alpha val="85000"/>
                </a:srgbClr>
              </a:gs>
              <a:gs pos="55000">
                <a:srgbClr val="008AAD"/>
              </a:gs>
              <a:gs pos="100000">
                <a:srgbClr val="6EB92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4" name="사각형: 둥근 위쪽 모서리 13">
            <a:extLst>
              <a:ext uri="{FF2B5EF4-FFF2-40B4-BE49-F238E27FC236}">
                <a16:creationId xmlns:a16="http://schemas.microsoft.com/office/drawing/2014/main" id="{C35412B9-326B-9385-94DC-0CE7655896B9}"/>
              </a:ext>
            </a:extLst>
          </p:cNvPr>
          <p:cNvSpPr/>
          <p:nvPr/>
        </p:nvSpPr>
        <p:spPr>
          <a:xfrm>
            <a:off x="0" y="3123028"/>
            <a:ext cx="9144000" cy="3734972"/>
          </a:xfrm>
          <a:prstGeom prst="round2SameRect">
            <a:avLst>
              <a:gd name="adj1" fmla="val 6592"/>
              <a:gd name="adj2" fmla="val 0"/>
            </a:avLst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C439419D-8FBF-8A48-FF2B-12F4D9B59365}"/>
              </a:ext>
            </a:extLst>
          </p:cNvPr>
          <p:cNvSpPr/>
          <p:nvPr userDrawn="1"/>
        </p:nvSpPr>
        <p:spPr>
          <a:xfrm>
            <a:off x="179512" y="622055"/>
            <a:ext cx="8784976" cy="5975298"/>
          </a:xfrm>
          <a:prstGeom prst="roundRect">
            <a:avLst>
              <a:gd name="adj" fmla="val 5426"/>
            </a:avLst>
          </a:pr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3" name="슬라이드 번호 개체 틀 5">
            <a:extLst>
              <a:ext uri="{FF2B5EF4-FFF2-40B4-BE49-F238E27FC236}">
                <a16:creationId xmlns:a16="http://schemas.microsoft.com/office/drawing/2014/main" id="{BD84A86F-8ED0-9CA7-D83B-C9073214D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9872" y="6643710"/>
            <a:ext cx="2311400" cy="21429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F22AF737-1ECF-4C3A-91D0-FB6287A3920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9" name="제목 개체 틀 1">
            <a:extLst>
              <a:ext uri="{FF2B5EF4-FFF2-40B4-BE49-F238E27FC236}">
                <a16:creationId xmlns:a16="http://schemas.microsoft.com/office/drawing/2014/main" id="{124EC223-DF4F-34A4-3DFA-E7C2E39D5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-5882"/>
            <a:ext cx="7886700" cy="627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38448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kill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3569C8B0-71EA-BDAE-379A-C12410370E8C}"/>
              </a:ext>
            </a:extLst>
          </p:cNvPr>
          <p:cNvSpPr/>
          <p:nvPr userDrawn="1"/>
        </p:nvSpPr>
        <p:spPr>
          <a:xfrm>
            <a:off x="0" y="-5883"/>
            <a:ext cx="9144000" cy="627936"/>
          </a:xfrm>
          <a:prstGeom prst="rect">
            <a:avLst/>
          </a:prstGeom>
          <a:gradFill flip="none" rotWithShape="1">
            <a:gsLst>
              <a:gs pos="0">
                <a:srgbClr val="004DA1"/>
              </a:gs>
              <a:gs pos="55000">
                <a:srgbClr val="008AAD"/>
              </a:gs>
              <a:gs pos="100000">
                <a:srgbClr val="6EB92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E8AE6B62-C43F-9874-37C6-3549F8D86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9872" y="6643710"/>
            <a:ext cx="2311400" cy="21429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F22AF737-1ECF-4C3A-91D0-FB6287A3920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005C8387-CBAC-50B0-8421-8041298E5978}"/>
              </a:ext>
            </a:extLst>
          </p:cNvPr>
          <p:cNvSpPr/>
          <p:nvPr userDrawn="1"/>
        </p:nvSpPr>
        <p:spPr>
          <a:xfrm>
            <a:off x="477593" y="1064429"/>
            <a:ext cx="2568452" cy="2568452"/>
          </a:xfrm>
          <a:prstGeom prst="ellipse">
            <a:avLst/>
          </a:prstGeom>
          <a:solidFill>
            <a:srgbClr val="25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2800" b="1" dirty="0">
                <a:solidFill>
                  <a:prstClr val="white"/>
                </a:solidFill>
              </a:rPr>
              <a:t>R 37</a:t>
            </a:r>
          </a:p>
          <a:p>
            <a:pPr algn="ctr">
              <a:lnSpc>
                <a:spcPct val="150000"/>
              </a:lnSpc>
            </a:pPr>
            <a:r>
              <a:rPr lang="en-US" altLang="ko-KR" sz="2800" b="1" dirty="0">
                <a:solidFill>
                  <a:prstClr val="white"/>
                </a:solidFill>
              </a:rPr>
              <a:t>G 171</a:t>
            </a:r>
          </a:p>
          <a:p>
            <a:pPr algn="ctr">
              <a:lnSpc>
                <a:spcPct val="150000"/>
              </a:lnSpc>
            </a:pPr>
            <a:r>
              <a:rPr lang="en-US" altLang="ko-KR" sz="2800" b="1" dirty="0">
                <a:solidFill>
                  <a:prstClr val="white"/>
                </a:solidFill>
              </a:rPr>
              <a:t>B 200</a:t>
            </a: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770EB46A-2ED4-5F66-CF50-F98BDD9B0BF3}"/>
              </a:ext>
            </a:extLst>
          </p:cNvPr>
          <p:cNvSpPr/>
          <p:nvPr userDrawn="1"/>
        </p:nvSpPr>
        <p:spPr>
          <a:xfrm>
            <a:off x="3287774" y="860548"/>
            <a:ext cx="2568452" cy="2568452"/>
          </a:xfrm>
          <a:prstGeom prst="ellipse">
            <a:avLst/>
          </a:prstGeom>
          <a:solidFill>
            <a:srgbClr val="A4DC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2800" b="1" dirty="0">
                <a:solidFill>
                  <a:prstClr val="white"/>
                </a:solidFill>
              </a:rPr>
              <a:t>R 164</a:t>
            </a:r>
          </a:p>
          <a:p>
            <a:pPr algn="ctr">
              <a:lnSpc>
                <a:spcPct val="150000"/>
              </a:lnSpc>
            </a:pPr>
            <a:r>
              <a:rPr lang="en-US" altLang="ko-KR" sz="2800" b="1" dirty="0">
                <a:solidFill>
                  <a:prstClr val="white"/>
                </a:solidFill>
              </a:rPr>
              <a:t>G 220</a:t>
            </a:r>
          </a:p>
          <a:p>
            <a:pPr algn="ctr">
              <a:lnSpc>
                <a:spcPct val="150000"/>
              </a:lnSpc>
            </a:pPr>
            <a:r>
              <a:rPr lang="en-US" altLang="ko-KR" sz="2800" b="1" dirty="0">
                <a:solidFill>
                  <a:prstClr val="white"/>
                </a:solidFill>
              </a:rPr>
              <a:t>B 160</a:t>
            </a:r>
          </a:p>
        </p:txBody>
      </p:sp>
      <p:sp>
        <p:nvSpPr>
          <p:cNvPr id="12" name="제목 개체 틀 1">
            <a:extLst>
              <a:ext uri="{FF2B5EF4-FFF2-40B4-BE49-F238E27FC236}">
                <a16:creationId xmlns:a16="http://schemas.microsoft.com/office/drawing/2014/main" id="{B6140B14-A437-55CA-AF99-0739BDC22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-5882"/>
            <a:ext cx="7886700" cy="627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093B289-D917-2E8C-BA98-C0B24B1BC2D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88" r="51790" b="32509"/>
          <a:stretch/>
        </p:blipFill>
        <p:spPr bwMode="auto">
          <a:xfrm>
            <a:off x="2649514" y="3897052"/>
            <a:ext cx="755314" cy="58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choi\Desktop\체크-모음.png">
            <a:extLst>
              <a:ext uri="{FF2B5EF4-FFF2-40B4-BE49-F238E27FC236}">
                <a16:creationId xmlns:a16="http://schemas.microsoft.com/office/drawing/2014/main" id="{E45125E5-4BD0-1BCF-4F95-B5F204C5D9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07904" y="3881990"/>
            <a:ext cx="432672" cy="576064"/>
          </a:xfrm>
          <a:prstGeom prst="rect">
            <a:avLst/>
          </a:prstGeom>
          <a:noFill/>
          <a:effectLst>
            <a:glow rad="63500">
              <a:schemeClr val="bg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83815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kill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3569C8B0-71EA-BDAE-379A-C12410370E8C}"/>
              </a:ext>
            </a:extLst>
          </p:cNvPr>
          <p:cNvSpPr/>
          <p:nvPr userDrawn="1"/>
        </p:nvSpPr>
        <p:spPr>
          <a:xfrm>
            <a:off x="0" y="-5883"/>
            <a:ext cx="9144000" cy="627936"/>
          </a:xfrm>
          <a:prstGeom prst="rect">
            <a:avLst/>
          </a:prstGeom>
          <a:gradFill flip="none" rotWithShape="1">
            <a:gsLst>
              <a:gs pos="0">
                <a:srgbClr val="004DA1"/>
              </a:gs>
              <a:gs pos="55000">
                <a:srgbClr val="008AAD"/>
              </a:gs>
              <a:gs pos="100000">
                <a:srgbClr val="6EB92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E8AE6B62-C43F-9874-37C6-3549F8D86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9872" y="6643710"/>
            <a:ext cx="2311400" cy="21429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F22AF737-1ECF-4C3A-91D0-FB6287A3920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2" name="제목 개체 틀 1">
            <a:extLst>
              <a:ext uri="{FF2B5EF4-FFF2-40B4-BE49-F238E27FC236}">
                <a16:creationId xmlns:a16="http://schemas.microsoft.com/office/drawing/2014/main" id="{B6140B14-A437-55CA-AF99-0739BDC22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-5882"/>
            <a:ext cx="7886700" cy="627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59038584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A19C757A-A8A1-0A5F-C706-470D0824BC86}"/>
              </a:ext>
            </a:extLst>
          </p:cNvPr>
          <p:cNvSpPr/>
          <p:nvPr userDrawn="1"/>
        </p:nvSpPr>
        <p:spPr>
          <a:xfrm>
            <a:off x="-14511" y="3645024"/>
            <a:ext cx="9144000" cy="2564904"/>
          </a:xfrm>
          <a:prstGeom prst="rect">
            <a:avLst/>
          </a:prstGeom>
          <a:gradFill flip="none" rotWithShape="1">
            <a:gsLst>
              <a:gs pos="0">
                <a:srgbClr val="004DA1"/>
              </a:gs>
              <a:gs pos="55000">
                <a:srgbClr val="008AAD"/>
              </a:gs>
              <a:gs pos="100000">
                <a:srgbClr val="6EB92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24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16960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78555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382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3929066"/>
            <a:ext cx="4572000" cy="29289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그룹 6"/>
          <p:cNvGrpSpPr/>
          <p:nvPr userDrawn="1"/>
        </p:nvGrpSpPr>
        <p:grpSpPr>
          <a:xfrm>
            <a:off x="4837876" y="476673"/>
            <a:ext cx="3803543" cy="790575"/>
            <a:chOff x="5241032" y="476672"/>
            <a:chExt cx="4120505" cy="790575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41032" y="540000"/>
              <a:ext cx="651203" cy="64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961112" y="476672"/>
              <a:ext cx="3400425" cy="790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80911169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1792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 userDrawn="1"/>
        </p:nvSpPr>
        <p:spPr>
          <a:xfrm>
            <a:off x="131884" y="936000"/>
            <a:ext cx="8858282" cy="5707710"/>
          </a:xfrm>
          <a:prstGeom prst="rect">
            <a:avLst/>
          </a:prstGeom>
          <a:noFill/>
          <a:ln w="3175" cap="flat" cmpd="sng" algn="ctr">
            <a:solidFill>
              <a:srgbClr val="4F81BD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873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62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견고딕"/>
              <a:ea typeface="HY견고딕"/>
              <a:cs typeface="+mn-cs"/>
            </a:endParaRPr>
          </a:p>
        </p:txBody>
      </p:sp>
      <p:sp>
        <p:nvSpPr>
          <p:cNvPr id="39" name="직사각형 8"/>
          <p:cNvSpPr>
            <a:spLocks noChangeArrowheads="1"/>
          </p:cNvSpPr>
          <p:nvPr userDrawn="1"/>
        </p:nvSpPr>
        <p:spPr bwMode="auto">
          <a:xfrm>
            <a:off x="131884" y="540000"/>
            <a:ext cx="8869292" cy="357190"/>
          </a:xfrm>
          <a:prstGeom prst="rect">
            <a:avLst/>
          </a:prstGeom>
          <a:solidFill>
            <a:srgbClr val="FFFFCC">
              <a:alpha val="26000"/>
            </a:srgbClr>
          </a:solidFill>
          <a:ln w="12700">
            <a:solidFill>
              <a:srgbClr val="BFBFBF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9pPr>
          </a:lstStyle>
          <a:p>
            <a:pPr marL="0" marR="0" lvl="0" indent="0" algn="l" defTabSz="873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92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  <p:pic>
        <p:nvPicPr>
          <p:cNvPr id="50" name="Picture 9" descr="F:\PNG이미지\GT2_sysmetrix.png"/>
          <p:cNvPicPr>
            <a:picLocks noChangeAspect="1" noChangeArrowheads="1"/>
          </p:cNvPicPr>
          <p:nvPr userDrawn="1"/>
        </p:nvPicPr>
        <p:blipFill>
          <a:blip r:embed="rId2" cstate="print">
            <a:lum bright="30000" contrast="30000"/>
          </a:blip>
          <a:srcRect/>
          <a:stretch>
            <a:fillRect/>
          </a:stretch>
        </p:blipFill>
        <p:spPr bwMode="auto">
          <a:xfrm>
            <a:off x="247708" y="612000"/>
            <a:ext cx="235841" cy="234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6"/>
          <p:cNvSpPr txBox="1">
            <a:spLocks noChangeArrowheads="1"/>
          </p:cNvSpPr>
          <p:nvPr userDrawn="1"/>
        </p:nvSpPr>
        <p:spPr bwMode="auto">
          <a:xfrm>
            <a:off x="622230" y="571481"/>
            <a:ext cx="1443945" cy="28575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 anchorCtr="0"/>
          <a:lstStyle>
            <a:lvl1pPr eaLnBrk="0" hangingPunct="0"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charset="0"/>
                <a:ea typeface="바탕체" pitchFamily="17" charset="-127"/>
              </a:defRPr>
            </a:lvl9pPr>
          </a:lstStyle>
          <a:p>
            <a:pPr marL="0" marR="0" lvl="0" indent="0" algn="l" defTabSz="873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00000"/>
              <a:buFontTx/>
              <a:buNone/>
              <a:tabLst/>
              <a:defRPr/>
            </a:pPr>
            <a:r>
              <a:rPr kumimoji="0" lang="en-US" altLang="ko-KR" sz="1015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고딕 Bold" pitchFamily="50" charset="-127"/>
                <a:ea typeface="HY견고딕"/>
                <a:cs typeface="+mn-cs"/>
              </a:rPr>
              <a:t>[</a:t>
            </a:r>
            <a:r>
              <a:rPr kumimoji="0" lang="ko-KR" altLang="en-US" sz="1015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고딕 Bold" pitchFamily="50" charset="-127"/>
                <a:ea typeface="HY견고딕"/>
                <a:cs typeface="+mn-cs"/>
              </a:rPr>
              <a:t>메뉴위치</a:t>
            </a:r>
            <a:r>
              <a:rPr kumimoji="0" lang="en-US" altLang="ko-KR" sz="1015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고딕 Bold" pitchFamily="50" charset="-127"/>
                <a:ea typeface="HY견고딕"/>
                <a:cs typeface="+mn-cs"/>
              </a:rPr>
              <a:t>]</a:t>
            </a:r>
            <a:endParaRPr kumimoji="0" lang="ko-KR" altLang="en-US" sz="1015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/>
              <a:ea typeface="HY견고딕"/>
              <a:cs typeface="+mn-cs"/>
            </a:endParaRPr>
          </a:p>
        </p:txBody>
      </p:sp>
      <p:pic>
        <p:nvPicPr>
          <p:cNvPr id="6" name="Picture 2"/>
          <p:cNvPicPr preferRelativeResize="0">
            <a:picLocks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04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8484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>
            <a:extLst>
              <a:ext uri="{FF2B5EF4-FFF2-40B4-BE49-F238E27FC236}">
                <a16:creationId xmlns:a16="http://schemas.microsoft.com/office/drawing/2014/main" id="{2D71EA98-8339-4193-AD55-947C5F684685}"/>
              </a:ext>
            </a:extLst>
          </p:cNvPr>
          <p:cNvSpPr/>
          <p:nvPr userDrawn="1"/>
        </p:nvSpPr>
        <p:spPr>
          <a:xfrm>
            <a:off x="0" y="1"/>
            <a:ext cx="9144000" cy="685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4408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585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538405" y="6499715"/>
            <a:ext cx="2057400" cy="269351"/>
          </a:xfrm>
          <a:prstGeom prst="rect">
            <a:avLst/>
          </a:prstGeom>
        </p:spPr>
        <p:txBody>
          <a:bodyPr/>
          <a:lstStyle>
            <a:lvl1pPr algn="ctr">
              <a:defRPr sz="1015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844083" latinLnBrk="1"/>
            <a:fld id="{AA288218-5BF8-438F-B3A8-2A4258CB3E4E}" type="slidenum">
              <a:rPr lang="ko-KR" alt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844083" latinLnBrk="1"/>
              <a:t>‹#›</a:t>
            </a:fld>
            <a:endParaRPr lang="ko-KR" alt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8686767" y="188640"/>
            <a:ext cx="186092" cy="200690"/>
          </a:xfrm>
          <a:prstGeom prst="rect">
            <a:avLst/>
          </a:prstGeom>
          <a:solidFill>
            <a:srgbClr val="328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4408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96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Ⅰ</a:t>
            </a:r>
            <a:endParaRPr kumimoji="1" lang="ko-KR" altLang="en-US" sz="96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8891747" y="188640"/>
            <a:ext cx="186901" cy="200690"/>
          </a:xfrm>
          <a:prstGeom prst="rect">
            <a:avLst/>
          </a:prstGeom>
          <a:solidFill>
            <a:srgbClr val="B6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96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Ⅱ</a:t>
            </a:r>
          </a:p>
        </p:txBody>
      </p:sp>
      <p:sp>
        <p:nvSpPr>
          <p:cNvPr id="25" name="TextBox 24"/>
          <p:cNvSpPr txBox="1"/>
          <p:nvPr userDrawn="1"/>
        </p:nvSpPr>
        <p:spPr>
          <a:xfrm>
            <a:off x="7221066" y="378976"/>
            <a:ext cx="1983235" cy="2414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84408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69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개인정보 유출사고 및 위반 사례</a:t>
            </a:r>
            <a:endParaRPr kumimoji="0" lang="ko-KR" altLang="en-US" sz="969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Rectangle 2"/>
          <p:cNvSpPr>
            <a:spLocks noChangeArrowheads="1"/>
          </p:cNvSpPr>
          <p:nvPr userDrawn="1"/>
        </p:nvSpPr>
        <p:spPr bwMode="auto">
          <a:xfrm>
            <a:off x="0" y="54546"/>
            <a:ext cx="17052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84408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6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Rectangle 4"/>
          <p:cNvSpPr>
            <a:spLocks noChangeArrowheads="1"/>
          </p:cNvSpPr>
          <p:nvPr userDrawn="1"/>
        </p:nvSpPr>
        <p:spPr bwMode="auto">
          <a:xfrm>
            <a:off x="140677" y="206946"/>
            <a:ext cx="17052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84408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6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54546"/>
            <a:ext cx="17052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84408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6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7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62" y="6487200"/>
            <a:ext cx="1143138" cy="2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940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id="{4E52C498-5D97-4868-BC85-20EBF2ED0815}"/>
              </a:ext>
            </a:extLst>
          </p:cNvPr>
          <p:cNvSpPr/>
          <p:nvPr userDrawn="1"/>
        </p:nvSpPr>
        <p:spPr>
          <a:xfrm>
            <a:off x="0" y="1"/>
            <a:ext cx="9144000" cy="685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4408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585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538405" y="6499715"/>
            <a:ext cx="2057400" cy="269351"/>
          </a:xfrm>
          <a:prstGeom prst="rect">
            <a:avLst/>
          </a:prstGeom>
        </p:spPr>
        <p:txBody>
          <a:bodyPr/>
          <a:lstStyle>
            <a:lvl1pPr algn="ctr">
              <a:defRPr sz="1015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844083" latinLnBrk="1"/>
            <a:fld id="{AA288218-5BF8-438F-B3A8-2A4258CB3E4E}" type="slidenum">
              <a:rPr lang="ko-KR" alt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844083" latinLnBrk="1"/>
              <a:t>‹#›</a:t>
            </a:fld>
            <a:endParaRPr lang="ko-KR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8904985" y="189861"/>
            <a:ext cx="186902" cy="200690"/>
          </a:xfrm>
          <a:prstGeom prst="rect">
            <a:avLst/>
          </a:prstGeom>
          <a:solidFill>
            <a:srgbClr val="328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96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Ⅱ</a:t>
            </a:r>
          </a:p>
        </p:txBody>
      </p:sp>
      <p:sp>
        <p:nvSpPr>
          <p:cNvPr id="31" name="TextBox 30"/>
          <p:cNvSpPr txBox="1"/>
          <p:nvPr userDrawn="1"/>
        </p:nvSpPr>
        <p:spPr>
          <a:xfrm>
            <a:off x="7620614" y="378976"/>
            <a:ext cx="1521570" cy="2414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84408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69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개인정보의 안전한 관리</a:t>
            </a:r>
            <a:endParaRPr kumimoji="0" lang="ko-KR" altLang="en-US" sz="969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9" name="직사각형 38"/>
          <p:cNvSpPr/>
          <p:nvPr userDrawn="1"/>
        </p:nvSpPr>
        <p:spPr>
          <a:xfrm>
            <a:off x="8699304" y="188640"/>
            <a:ext cx="186092" cy="200690"/>
          </a:xfrm>
          <a:prstGeom prst="rect">
            <a:avLst/>
          </a:prstGeom>
          <a:solidFill>
            <a:srgbClr val="B6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4408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96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Ⅰ</a:t>
            </a:r>
            <a:endParaRPr kumimoji="1" lang="ko-KR" altLang="en-US" sz="96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6" name="그림 15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62" y="6487200"/>
            <a:ext cx="1143138" cy="2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50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>
            <a:extLst>
              <a:ext uri="{FF2B5EF4-FFF2-40B4-BE49-F238E27FC236}">
                <a16:creationId xmlns:a16="http://schemas.microsoft.com/office/drawing/2014/main" id="{DE86CA8E-5A4D-49A6-B484-1BB2E8BCFA7E}"/>
              </a:ext>
            </a:extLst>
          </p:cNvPr>
          <p:cNvSpPr/>
          <p:nvPr userDrawn="1"/>
        </p:nvSpPr>
        <p:spPr>
          <a:xfrm>
            <a:off x="0" y="1"/>
            <a:ext cx="9144000" cy="685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4408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585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538405" y="6499715"/>
            <a:ext cx="2057400" cy="269351"/>
          </a:xfrm>
          <a:prstGeom prst="rect">
            <a:avLst/>
          </a:prstGeom>
        </p:spPr>
        <p:txBody>
          <a:bodyPr/>
          <a:lstStyle>
            <a:lvl1pPr algn="ctr">
              <a:defRPr sz="1015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844083" latinLnBrk="1"/>
            <a:fld id="{AA288218-5BF8-438F-B3A8-2A4258CB3E4E}" type="slidenum">
              <a:rPr lang="ko-KR" alt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844083" latinLnBrk="1"/>
              <a:t>‹#›</a:t>
            </a:fld>
            <a:endParaRPr lang="ko-KR" alt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3" name="직사각형 12"/>
          <p:cNvSpPr/>
          <p:nvPr userDrawn="1"/>
        </p:nvSpPr>
        <p:spPr>
          <a:xfrm>
            <a:off x="8632029" y="189190"/>
            <a:ext cx="186902" cy="200690"/>
          </a:xfrm>
          <a:prstGeom prst="rect">
            <a:avLst/>
          </a:prstGeom>
          <a:solidFill>
            <a:srgbClr val="328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96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Ⅲ</a:t>
            </a:r>
            <a:endParaRPr kumimoji="1" lang="ko-KR" altLang="en-US" sz="96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직사각형 24"/>
          <p:cNvSpPr/>
          <p:nvPr userDrawn="1"/>
        </p:nvSpPr>
        <p:spPr>
          <a:xfrm>
            <a:off x="8838517" y="188640"/>
            <a:ext cx="186901" cy="200690"/>
          </a:xfrm>
          <a:prstGeom prst="rect">
            <a:avLst/>
          </a:prstGeom>
          <a:solidFill>
            <a:srgbClr val="B6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969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Ⅳ</a:t>
            </a:r>
            <a:endParaRPr kumimoji="1" lang="ko-KR" altLang="en-US" sz="96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7686348" y="378976"/>
            <a:ext cx="1521570" cy="2414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84408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69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개인정보의 안전한 관리</a:t>
            </a:r>
            <a:endParaRPr kumimoji="0" lang="ko-KR" altLang="en-US" sz="969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/>
          <p:cNvSpPr/>
          <p:nvPr userDrawn="1"/>
        </p:nvSpPr>
        <p:spPr>
          <a:xfrm>
            <a:off x="8219860" y="188640"/>
            <a:ext cx="186092" cy="200690"/>
          </a:xfrm>
          <a:prstGeom prst="rect">
            <a:avLst/>
          </a:prstGeom>
          <a:solidFill>
            <a:srgbClr val="B6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4408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96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Ⅰ</a:t>
            </a:r>
            <a:endParaRPr kumimoji="1" lang="ko-KR" altLang="en-US" sz="96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8" name="그림 17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62" y="6487200"/>
            <a:ext cx="1143138" cy="255600"/>
          </a:xfrm>
          <a:prstGeom prst="rect">
            <a:avLst/>
          </a:prstGeom>
        </p:spPr>
      </p:pic>
      <p:sp>
        <p:nvSpPr>
          <p:cNvPr id="17" name="직사각형 16"/>
          <p:cNvSpPr/>
          <p:nvPr userDrawn="1"/>
        </p:nvSpPr>
        <p:spPr>
          <a:xfrm>
            <a:off x="8425540" y="188640"/>
            <a:ext cx="186901" cy="200690"/>
          </a:xfrm>
          <a:prstGeom prst="rect">
            <a:avLst/>
          </a:prstGeom>
          <a:solidFill>
            <a:srgbClr val="B6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406" tIns="42203" rIns="84406" bIns="422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4408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96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Ⅱ</a:t>
            </a:r>
          </a:p>
        </p:txBody>
      </p:sp>
    </p:spTree>
    <p:extLst>
      <p:ext uri="{BB962C8B-B14F-4D97-AF65-F5344CB8AC3E}">
        <p14:creationId xmlns:p14="http://schemas.microsoft.com/office/powerpoint/2010/main" val="3919900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5.jpg">
            <a:extLst>
              <a:ext uri="{FF2B5EF4-FFF2-40B4-BE49-F238E27FC236}">
                <a16:creationId xmlns:a16="http://schemas.microsoft.com/office/drawing/2014/main" id="{04D104C6-16A9-4D29-A68E-39E30FC983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l="46556" t="66686"/>
          <a:stretch/>
        </p:blipFill>
        <p:spPr>
          <a:xfrm flipH="1" flipV="1">
            <a:off x="0" y="0"/>
            <a:ext cx="4044462" cy="1930831"/>
          </a:xfrm>
          <a:prstGeom prst="rect">
            <a:avLst/>
          </a:prstGeom>
        </p:spPr>
      </p:pic>
      <p:pic>
        <p:nvPicPr>
          <p:cNvPr id="10" name="그림 9" descr="텍스트, 지도이(가) 표시된 사진&#10;&#10;매우 높은 신뢰도로 생성된 설명">
            <a:extLst>
              <a:ext uri="{FF2B5EF4-FFF2-40B4-BE49-F238E27FC236}">
                <a16:creationId xmlns:a16="http://schemas.microsoft.com/office/drawing/2014/main" id="{3DF6B010-76CA-4CC6-B51D-D9A57945D3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23" b="66800"/>
          <a:stretch/>
        </p:blipFill>
        <p:spPr>
          <a:xfrm flipH="1" flipV="1">
            <a:off x="5240230" y="4437112"/>
            <a:ext cx="3774373" cy="2276872"/>
          </a:xfrm>
          <a:prstGeom prst="rect">
            <a:avLst/>
          </a:prstGeom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B8B7A660-A8F8-4F4A-98E0-C2298A0E7180}"/>
              </a:ext>
            </a:extLst>
          </p:cNvPr>
          <p:cNvGrpSpPr/>
          <p:nvPr userDrawn="1"/>
        </p:nvGrpSpPr>
        <p:grpSpPr>
          <a:xfrm>
            <a:off x="956154" y="1619582"/>
            <a:ext cx="8187846" cy="660502"/>
            <a:chOff x="1416834" y="1670382"/>
            <a:chExt cx="8870166" cy="66050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CF2ECE7-26D9-4C27-BA9A-A6C7C10C7A0F}"/>
                </a:ext>
              </a:extLst>
            </p:cNvPr>
            <p:cNvSpPr txBox="1"/>
            <p:nvPr/>
          </p:nvSpPr>
          <p:spPr>
            <a:xfrm>
              <a:off x="1416834" y="1670382"/>
              <a:ext cx="2902392" cy="6605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84408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692" b="1" i="0" u="none" strike="noStrike" kern="1200" cap="none" spc="0" normalizeH="0" baseline="0" noProof="0" dirty="0">
                  <a:ln>
                    <a:noFill/>
                  </a:ln>
                  <a:solidFill>
                    <a:srgbClr val="3E73B9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CONTENTS</a:t>
              </a:r>
              <a:endParaRPr kumimoji="0" lang="ko-KR" altLang="en-US" sz="3692" b="1" i="0" u="none" strike="noStrike" kern="1200" cap="none" spc="0" normalizeH="0" baseline="0" noProof="0" dirty="0">
                <a:ln>
                  <a:noFill/>
                </a:ln>
                <a:solidFill>
                  <a:srgbClr val="3E73B9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E85084A-20F9-454A-9DB8-8CE559213F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58268" y="2222283"/>
              <a:ext cx="8828732" cy="0"/>
            </a:xfrm>
            <a:prstGeom prst="line">
              <a:avLst/>
            </a:prstGeom>
            <a:ln w="28575">
              <a:solidFill>
                <a:srgbClr val="3E73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3714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37392-2E05-4C12-9206-7ED2DA1CA0A1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2022-09-15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E8364E-D04B-4F2F-A7CC-C5158E0657FF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761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37392-2E05-4C12-9206-7ED2DA1CA0A1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2022-09-15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E8364E-D04B-4F2F-A7CC-C5158E0657FF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3986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37392-2E05-4C12-9206-7ED2DA1CA0A1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2022-09-15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E8364E-D04B-4F2F-A7CC-C5158E0657FF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64655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37392-2E05-4C12-9206-7ED2DA1CA0A1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2022-09-15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E8364E-D04B-4F2F-A7CC-C5158E0657FF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2551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37392-2E05-4C12-9206-7ED2DA1CA0A1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2022-09-15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E8364E-D04B-4F2F-A7CC-C5158E0657FF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1477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37392-2E05-4C12-9206-7ED2DA1CA0A1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2022-09-15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E8364E-D04B-4F2F-A7CC-C5158E0657FF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73140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37392-2E05-4C12-9206-7ED2DA1CA0A1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2022-09-15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E8364E-D04B-4F2F-A7CC-C5158E0657FF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4866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37392-2E05-4C12-9206-7ED2DA1CA0A1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2022-09-15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E8364E-D04B-4F2F-A7CC-C5158E0657FF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1607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37392-2E05-4C12-9206-7ED2DA1CA0A1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2022-09-15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E8364E-D04B-4F2F-A7CC-C5158E0657FF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3397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37392-2E05-4C12-9206-7ED2DA1CA0A1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2022-09-15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E8364E-D04B-4F2F-A7CC-C5158E0657FF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47961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37392-2E05-4C12-9206-7ED2DA1CA0A1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2022-09-15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E8364E-D04B-4F2F-A7CC-C5158E0657FF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4232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37392-2E05-4C12-9206-7ED2DA1CA0A1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2022-09-15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E8364E-D04B-4F2F-A7CC-C5158E0657FF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2624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359999" y="900000"/>
            <a:ext cx="8424000" cy="3687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/>
              <a:t>Heading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60000" y="1620000"/>
            <a:ext cx="8424000" cy="40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2"/>
          </p:nvPr>
        </p:nvSpPr>
        <p:spPr>
          <a:xfrm>
            <a:off x="1259632" y="6393961"/>
            <a:ext cx="1368000" cy="25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2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3"/>
          </p:nvPr>
        </p:nvSpPr>
        <p:spPr>
          <a:xfrm>
            <a:off x="3635896" y="6393600"/>
            <a:ext cx="5148103" cy="25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4"/>
          </p:nvPr>
        </p:nvSpPr>
        <p:spPr>
          <a:xfrm>
            <a:off x="360000" y="6393600"/>
            <a:ext cx="360000" cy="25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2"/>
                </a:solidFill>
              </a:defRPr>
            </a:lvl1pPr>
          </a:lstStyle>
          <a:p>
            <a:fld id="{20EB7ABC-56F9-4FEF-9CF0-E2D14234E329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91255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711" r:id="rId2"/>
    <p:sldLayoutId id="2147483691" r:id="rId3"/>
    <p:sldLayoutId id="2147483695" r:id="rId4"/>
    <p:sldLayoutId id="2147483682" r:id="rId5"/>
    <p:sldLayoutId id="2147483694" r:id="rId6"/>
    <p:sldLayoutId id="2147483696" r:id="rId7"/>
    <p:sldLayoutId id="2147483697" r:id="rId8"/>
    <p:sldLayoutId id="2147483708" r:id="rId9"/>
    <p:sldLayoutId id="2147483693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378" rtl="0" eaLnBrk="1" latinLnBrk="0" hangingPunct="1">
        <a:lnSpc>
          <a:spcPts val="2800"/>
        </a:lnSpc>
        <a:spcBef>
          <a:spcPct val="0"/>
        </a:spcBef>
        <a:buNone/>
        <a:defRPr sz="2500" b="1" kern="1200" cap="none" spc="23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378" rtl="0" eaLnBrk="1" latinLnBrk="0" hangingPunct="1">
        <a:lnSpc>
          <a:spcPts val="2500"/>
        </a:lnSpc>
        <a:spcBef>
          <a:spcPts val="0"/>
        </a:spcBef>
        <a:buClrTx/>
        <a:buSzPct val="11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57175" algn="l" defTabSz="914378" rtl="0" eaLnBrk="1" latinLnBrk="0" hangingPunct="1">
        <a:lnSpc>
          <a:spcPts val="2500"/>
        </a:lnSpc>
        <a:spcBef>
          <a:spcPts val="0"/>
        </a:spcBef>
        <a:buClrTx/>
        <a:buSzPct val="115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03263" indent="-234950" algn="l" defTabSz="914378" rtl="0" eaLnBrk="1" latinLnBrk="0" hangingPunct="1">
        <a:lnSpc>
          <a:spcPts val="2500"/>
        </a:lnSpc>
        <a:spcBef>
          <a:spcPts val="0"/>
        </a:spcBef>
        <a:buClrTx/>
        <a:buSzPct val="11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84250" indent="-269875" algn="l" defTabSz="914378" rtl="0" eaLnBrk="1" latinLnBrk="0" hangingPunct="1">
        <a:lnSpc>
          <a:spcPts val="2500"/>
        </a:lnSpc>
        <a:spcBef>
          <a:spcPts val="0"/>
        </a:spcBef>
        <a:buClrTx/>
        <a:buSzPct val="115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30313" indent="-222250" algn="l" defTabSz="914378" rtl="0" eaLnBrk="1" latinLnBrk="0" hangingPunct="1">
        <a:lnSpc>
          <a:spcPts val="2500"/>
        </a:lnSpc>
        <a:spcBef>
          <a:spcPts val="0"/>
        </a:spcBef>
        <a:buClrTx/>
        <a:buSzPct val="11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5793" tIns="47896" rIns="95793" bIns="4789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5793" tIns="47896" rIns="95793" bIns="4789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5793" tIns="47896" rIns="95793" bIns="47896" rtlCol="0" anchor="ctr"/>
          <a:lstStyle>
            <a:lvl1pPr algn="l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73585"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5793" tIns="47896" rIns="95793" bIns="47896" rtlCol="0" anchor="ctr"/>
          <a:lstStyle>
            <a:lvl1pPr algn="ct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73585"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5793" tIns="47896" rIns="95793" bIns="47896" rtlCol="0" anchor="ctr"/>
          <a:lstStyle>
            <a:lvl1pPr algn="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73585" latinLnBrk="1"/>
            <a:fld id="{5F64BBB0-B6BD-418D-9DF0-1214BA2C4E0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873585"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266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884261" rtl="0" eaLnBrk="1" latinLnBrk="1" hangingPunct="1">
        <a:spcBef>
          <a:spcPct val="0"/>
        </a:spcBef>
        <a:buNone/>
        <a:defRPr sz="424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1598" indent="-331598" algn="l" defTabSz="884261" rtl="0" eaLnBrk="1" latinLnBrk="1" hangingPunct="1">
        <a:spcBef>
          <a:spcPct val="20000"/>
        </a:spcBef>
        <a:buFont typeface="Arial" pitchFamily="34" charset="0"/>
        <a:buChar char="•"/>
        <a:defRPr sz="3046" kern="1200">
          <a:solidFill>
            <a:schemeClr val="tx1"/>
          </a:solidFill>
          <a:latin typeface="+mn-lt"/>
          <a:ea typeface="+mn-ea"/>
          <a:cs typeface="+mn-cs"/>
        </a:defRPr>
      </a:lvl1pPr>
      <a:lvl2pPr marL="718463" indent="-276332" algn="l" defTabSz="884261" rtl="0" eaLnBrk="1" latinLnBrk="1" hangingPunct="1">
        <a:spcBef>
          <a:spcPct val="20000"/>
        </a:spcBef>
        <a:buFont typeface="Arial" pitchFamily="34" charset="0"/>
        <a:buChar char="–"/>
        <a:defRPr sz="2677" kern="1200">
          <a:solidFill>
            <a:schemeClr val="tx1"/>
          </a:solidFill>
          <a:latin typeface="+mn-lt"/>
          <a:ea typeface="+mn-ea"/>
          <a:cs typeface="+mn-cs"/>
        </a:defRPr>
      </a:lvl2pPr>
      <a:lvl3pPr marL="1105326" indent="-221065" algn="l" defTabSz="884261" rtl="0" eaLnBrk="1" latinLnBrk="1" hangingPunct="1">
        <a:spcBef>
          <a:spcPct val="20000"/>
        </a:spcBef>
        <a:buFont typeface="Arial" pitchFamily="34" charset="0"/>
        <a:buChar char="•"/>
        <a:defRPr sz="2308" kern="1200">
          <a:solidFill>
            <a:schemeClr val="tx1"/>
          </a:solidFill>
          <a:latin typeface="+mn-lt"/>
          <a:ea typeface="+mn-ea"/>
          <a:cs typeface="+mn-cs"/>
        </a:defRPr>
      </a:lvl3pPr>
      <a:lvl4pPr marL="1547457" indent="-221065" algn="l" defTabSz="884261" rtl="0" eaLnBrk="1" latinLnBrk="1" hangingPunct="1">
        <a:spcBef>
          <a:spcPct val="20000"/>
        </a:spcBef>
        <a:buFont typeface="Arial" pitchFamily="34" charset="0"/>
        <a:buChar char="–"/>
        <a:defRPr sz="1939" kern="1200">
          <a:solidFill>
            <a:schemeClr val="tx1"/>
          </a:solidFill>
          <a:latin typeface="+mn-lt"/>
          <a:ea typeface="+mn-ea"/>
          <a:cs typeface="+mn-cs"/>
        </a:defRPr>
      </a:lvl4pPr>
      <a:lvl5pPr marL="1989587" indent="-221065" algn="l" defTabSz="884261" rtl="0" eaLnBrk="1" latinLnBrk="1" hangingPunct="1">
        <a:spcBef>
          <a:spcPct val="20000"/>
        </a:spcBef>
        <a:buFont typeface="Arial" pitchFamily="34" charset="0"/>
        <a:buChar char="»"/>
        <a:defRPr sz="1939" kern="1200">
          <a:solidFill>
            <a:schemeClr val="tx1"/>
          </a:solidFill>
          <a:latin typeface="+mn-lt"/>
          <a:ea typeface="+mn-ea"/>
          <a:cs typeface="+mn-cs"/>
        </a:defRPr>
      </a:lvl5pPr>
      <a:lvl6pPr marL="2431718" indent="-221065" algn="l" defTabSz="884261" rtl="0" eaLnBrk="1" latinLnBrk="1" hangingPunct="1">
        <a:spcBef>
          <a:spcPct val="20000"/>
        </a:spcBef>
        <a:buFont typeface="Arial" pitchFamily="34" charset="0"/>
        <a:buChar char="•"/>
        <a:defRPr sz="1939" kern="1200">
          <a:solidFill>
            <a:schemeClr val="tx1"/>
          </a:solidFill>
          <a:latin typeface="+mn-lt"/>
          <a:ea typeface="+mn-ea"/>
          <a:cs typeface="+mn-cs"/>
        </a:defRPr>
      </a:lvl6pPr>
      <a:lvl7pPr marL="2873848" indent="-221065" algn="l" defTabSz="884261" rtl="0" eaLnBrk="1" latinLnBrk="1" hangingPunct="1">
        <a:spcBef>
          <a:spcPct val="20000"/>
        </a:spcBef>
        <a:buFont typeface="Arial" pitchFamily="34" charset="0"/>
        <a:buChar char="•"/>
        <a:defRPr sz="1939" kern="1200">
          <a:solidFill>
            <a:schemeClr val="tx1"/>
          </a:solidFill>
          <a:latin typeface="+mn-lt"/>
          <a:ea typeface="+mn-ea"/>
          <a:cs typeface="+mn-cs"/>
        </a:defRPr>
      </a:lvl7pPr>
      <a:lvl8pPr marL="3315978" indent="-221065" algn="l" defTabSz="884261" rtl="0" eaLnBrk="1" latinLnBrk="1" hangingPunct="1">
        <a:spcBef>
          <a:spcPct val="20000"/>
        </a:spcBef>
        <a:buFont typeface="Arial" pitchFamily="34" charset="0"/>
        <a:buChar char="•"/>
        <a:defRPr sz="1939" kern="1200">
          <a:solidFill>
            <a:schemeClr val="tx1"/>
          </a:solidFill>
          <a:latin typeface="+mn-lt"/>
          <a:ea typeface="+mn-ea"/>
          <a:cs typeface="+mn-cs"/>
        </a:defRPr>
      </a:lvl8pPr>
      <a:lvl9pPr marL="3758109" indent="-221065" algn="l" defTabSz="884261" rtl="0" eaLnBrk="1" latinLnBrk="1" hangingPunct="1">
        <a:spcBef>
          <a:spcPct val="20000"/>
        </a:spcBef>
        <a:buFont typeface="Arial" pitchFamily="34" charset="0"/>
        <a:buChar char="•"/>
        <a:defRPr sz="19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84261" rtl="0" eaLnBrk="1" latinLnBrk="1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1pPr>
      <a:lvl2pPr marL="442131" algn="l" defTabSz="884261" rtl="0" eaLnBrk="1" latinLnBrk="1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2pPr>
      <a:lvl3pPr marL="884261" algn="l" defTabSz="884261" rtl="0" eaLnBrk="1" latinLnBrk="1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3pPr>
      <a:lvl4pPr marL="1326391" algn="l" defTabSz="884261" rtl="0" eaLnBrk="1" latinLnBrk="1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4pPr>
      <a:lvl5pPr marL="1768522" algn="l" defTabSz="884261" rtl="0" eaLnBrk="1" latinLnBrk="1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5pPr>
      <a:lvl6pPr marL="2210653" algn="l" defTabSz="884261" rtl="0" eaLnBrk="1" latinLnBrk="1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6pPr>
      <a:lvl7pPr marL="2652783" algn="l" defTabSz="884261" rtl="0" eaLnBrk="1" latinLnBrk="1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7pPr>
      <a:lvl8pPr marL="3094913" algn="l" defTabSz="884261" rtl="0" eaLnBrk="1" latinLnBrk="1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8pPr>
      <a:lvl9pPr marL="3537044" algn="l" defTabSz="884261" rtl="0" eaLnBrk="1" latinLnBrk="1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 rot="10800000">
            <a:off x="0" y="3212977"/>
            <a:ext cx="9144000" cy="71437"/>
          </a:xfrm>
          <a:prstGeom prst="rect">
            <a:avLst/>
          </a:prstGeom>
          <a:gradFill flip="none" rotWithShape="1">
            <a:gsLst>
              <a:gs pos="0">
                <a:srgbClr val="004DA1"/>
              </a:gs>
              <a:gs pos="55000">
                <a:srgbClr val="008AAD"/>
              </a:gs>
              <a:gs pos="100000">
                <a:srgbClr val="1785C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873585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54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.</a:t>
            </a:r>
            <a:endParaRPr kumimoji="0" lang="ko-KR" altLang="en-US" sz="1754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62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l" defTabSz="883649" rtl="0" eaLnBrk="0" fontAlgn="base" latinLnBrk="1" hangingPunct="0">
        <a:spcBef>
          <a:spcPct val="0"/>
        </a:spcBef>
        <a:spcAft>
          <a:spcPct val="0"/>
        </a:spcAft>
        <a:defRPr kumimoji="1" lang="en-US" altLang="ko-KR" sz="4062" b="1" dirty="0">
          <a:solidFill>
            <a:schemeClr val="tx1"/>
          </a:solidFill>
          <a:latin typeface="맑은 고딕" pitchFamily="50" charset="-127"/>
          <a:ea typeface="맑은 고딕" pitchFamily="50" charset="-127"/>
          <a:cs typeface="+mj-cs"/>
        </a:defRPr>
      </a:lvl1pPr>
      <a:lvl2pPr algn="l" defTabSz="883649" rtl="0" eaLnBrk="0" fontAlgn="base" latinLnBrk="1" hangingPunct="0">
        <a:spcBef>
          <a:spcPct val="0"/>
        </a:spcBef>
        <a:spcAft>
          <a:spcPct val="0"/>
        </a:spcAft>
        <a:defRPr kumimoji="1" sz="4062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l" defTabSz="883649" rtl="0" eaLnBrk="0" fontAlgn="base" latinLnBrk="1" hangingPunct="0">
        <a:spcBef>
          <a:spcPct val="0"/>
        </a:spcBef>
        <a:spcAft>
          <a:spcPct val="0"/>
        </a:spcAft>
        <a:defRPr kumimoji="1" sz="4062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l" defTabSz="883649" rtl="0" eaLnBrk="0" fontAlgn="base" latinLnBrk="1" hangingPunct="0">
        <a:spcBef>
          <a:spcPct val="0"/>
        </a:spcBef>
        <a:spcAft>
          <a:spcPct val="0"/>
        </a:spcAft>
        <a:defRPr kumimoji="1" sz="4062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l" defTabSz="883649" rtl="0" eaLnBrk="0" fontAlgn="base" latinLnBrk="1" hangingPunct="0">
        <a:spcBef>
          <a:spcPct val="0"/>
        </a:spcBef>
        <a:spcAft>
          <a:spcPct val="0"/>
        </a:spcAft>
        <a:defRPr kumimoji="1" sz="4062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22041" algn="l" defTabSz="883649" rtl="0" fontAlgn="base" latinLnBrk="1">
        <a:spcBef>
          <a:spcPct val="0"/>
        </a:spcBef>
        <a:spcAft>
          <a:spcPct val="0"/>
        </a:spcAft>
        <a:defRPr kumimoji="1">
          <a:solidFill>
            <a:schemeClr val="tx1"/>
          </a:solidFill>
          <a:latin typeface="HY견고딕" pitchFamily="18" charset="-127"/>
          <a:ea typeface="HY견고딕" pitchFamily="18" charset="-127"/>
        </a:defRPr>
      </a:lvl6pPr>
      <a:lvl7pPr marL="844083" algn="l" defTabSz="883649" rtl="0" fontAlgn="base" latinLnBrk="1">
        <a:spcBef>
          <a:spcPct val="0"/>
        </a:spcBef>
        <a:spcAft>
          <a:spcPct val="0"/>
        </a:spcAft>
        <a:defRPr kumimoji="1">
          <a:solidFill>
            <a:schemeClr val="tx1"/>
          </a:solidFill>
          <a:latin typeface="HY견고딕" pitchFamily="18" charset="-127"/>
          <a:ea typeface="HY견고딕" pitchFamily="18" charset="-127"/>
        </a:defRPr>
      </a:lvl7pPr>
      <a:lvl8pPr marL="1266124" algn="l" defTabSz="883649" rtl="0" fontAlgn="base" latinLnBrk="1">
        <a:spcBef>
          <a:spcPct val="0"/>
        </a:spcBef>
        <a:spcAft>
          <a:spcPct val="0"/>
        </a:spcAft>
        <a:defRPr kumimoji="1">
          <a:solidFill>
            <a:schemeClr val="tx1"/>
          </a:solidFill>
          <a:latin typeface="HY견고딕" pitchFamily="18" charset="-127"/>
          <a:ea typeface="HY견고딕" pitchFamily="18" charset="-127"/>
        </a:defRPr>
      </a:lvl8pPr>
      <a:lvl9pPr marL="1688165" algn="l" defTabSz="883649" rtl="0" fontAlgn="base" latinLnBrk="1">
        <a:spcBef>
          <a:spcPct val="0"/>
        </a:spcBef>
        <a:spcAft>
          <a:spcPct val="0"/>
        </a:spcAft>
        <a:defRPr kumimoji="1">
          <a:solidFill>
            <a:schemeClr val="tx1"/>
          </a:solidFill>
          <a:latin typeface="HY견고딕" pitchFamily="18" charset="-127"/>
          <a:ea typeface="HY견고딕" pitchFamily="18" charset="-127"/>
        </a:defRPr>
      </a:lvl9pPr>
    </p:titleStyle>
    <p:bodyStyle>
      <a:lvl1pPr marL="316531" indent="-316531" algn="l" defTabSz="883649" rtl="0" eaLnBrk="0" fontAlgn="base" hangingPunct="0">
        <a:spcBef>
          <a:spcPct val="10000"/>
        </a:spcBef>
        <a:spcAft>
          <a:spcPct val="0"/>
        </a:spcAft>
        <a:buChar char="•"/>
        <a:defRPr kumimoji="1" lang="en-US" altLang="ko-KR" sz="1477" b="1" dirty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499709" indent="249122" algn="l" defTabSz="883649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769">
          <a:solidFill>
            <a:schemeClr val="tx1"/>
          </a:solidFill>
          <a:latin typeface="굴림" pitchFamily="50" charset="-127"/>
          <a:ea typeface="굴림" pitchFamily="50" charset="-127"/>
        </a:defRPr>
      </a:lvl2pPr>
      <a:lvl3pPr marL="914423" indent="496778" algn="l" defTabSz="883649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308">
          <a:solidFill>
            <a:schemeClr val="tx1"/>
          </a:solidFill>
          <a:latin typeface="굴림" pitchFamily="50" charset="-127"/>
          <a:ea typeface="굴림" pitchFamily="50" charset="-127"/>
        </a:defRPr>
      </a:lvl3pPr>
      <a:lvl4pPr marL="2639224" indent="-1062431" algn="l" defTabSz="883649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939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3026095" indent="-221279" algn="l" defTabSz="883649" rtl="0" eaLnBrk="0" fontAlgn="base" latinLnBrk="1" hangingPunct="0">
        <a:spcBef>
          <a:spcPct val="20000"/>
        </a:spcBef>
        <a:spcAft>
          <a:spcPct val="0"/>
        </a:spcAft>
        <a:buChar char="»"/>
        <a:defRPr kumimoji="1" sz="1939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412083" indent="-221279" algn="l" defTabSz="883649" rtl="0" fontAlgn="base" latinLnBrk="1">
        <a:spcBef>
          <a:spcPct val="20000"/>
        </a:spcBef>
        <a:spcAft>
          <a:spcPct val="0"/>
        </a:spcAft>
        <a:buChar char="»"/>
        <a:defRPr kumimoji="1" sz="1939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834125" indent="-221279" algn="l" defTabSz="883649" rtl="0" fontAlgn="base" latinLnBrk="1">
        <a:spcBef>
          <a:spcPct val="20000"/>
        </a:spcBef>
        <a:spcAft>
          <a:spcPct val="0"/>
        </a:spcAft>
        <a:buChar char="»"/>
        <a:defRPr kumimoji="1" sz="1939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256166" indent="-221279" algn="l" defTabSz="883649" rtl="0" fontAlgn="base" latinLnBrk="1">
        <a:spcBef>
          <a:spcPct val="20000"/>
        </a:spcBef>
        <a:spcAft>
          <a:spcPct val="0"/>
        </a:spcAft>
        <a:buChar char="»"/>
        <a:defRPr kumimoji="1" sz="1939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678207" indent="-221279" algn="l" defTabSz="883649" rtl="0" fontAlgn="base" latinLnBrk="1">
        <a:spcBef>
          <a:spcPct val="20000"/>
        </a:spcBef>
        <a:spcAft>
          <a:spcPct val="0"/>
        </a:spcAft>
        <a:buChar char="»"/>
        <a:defRPr kumimoji="1" sz="1939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3333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584334" rtl="0" eaLnBrk="1" latinLnBrk="1" hangingPunct="1">
        <a:lnSpc>
          <a:spcPct val="90000"/>
        </a:lnSpc>
        <a:spcBef>
          <a:spcPct val="0"/>
        </a:spcBef>
        <a:buNone/>
        <a:defRPr sz="28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6084" indent="-146084" algn="l" defTabSz="584334" rtl="0" eaLnBrk="1" latinLnBrk="1" hangingPunct="1">
        <a:lnSpc>
          <a:spcPct val="90000"/>
        </a:lnSpc>
        <a:spcBef>
          <a:spcPts val="639"/>
        </a:spcBef>
        <a:buFont typeface="Arial" panose="020B0604020202020204" pitchFamily="34" charset="0"/>
        <a:buChar char="•"/>
        <a:defRPr sz="1789" kern="1200">
          <a:solidFill>
            <a:schemeClr val="tx1"/>
          </a:solidFill>
          <a:latin typeface="+mn-lt"/>
          <a:ea typeface="+mn-ea"/>
          <a:cs typeface="+mn-cs"/>
        </a:defRPr>
      </a:lvl1pPr>
      <a:lvl2pPr marL="438250" indent="-146084" algn="l" defTabSz="584334" rtl="0" eaLnBrk="1" latinLnBrk="1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30418" indent="-146084" algn="l" defTabSz="584334" rtl="0" eaLnBrk="1" latinLnBrk="1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278" kern="1200">
          <a:solidFill>
            <a:schemeClr val="tx1"/>
          </a:solidFill>
          <a:latin typeface="+mn-lt"/>
          <a:ea typeface="+mn-ea"/>
          <a:cs typeface="+mn-cs"/>
        </a:defRPr>
      </a:lvl3pPr>
      <a:lvl4pPr marL="1022583" indent="-146084" algn="l" defTabSz="584334" rtl="0" eaLnBrk="1" latinLnBrk="1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4pPr>
      <a:lvl5pPr marL="1314751" indent="-146084" algn="l" defTabSz="584334" rtl="0" eaLnBrk="1" latinLnBrk="1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5pPr>
      <a:lvl6pPr marL="1606919" indent="-146084" algn="l" defTabSz="584334" rtl="0" eaLnBrk="1" latinLnBrk="1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6pPr>
      <a:lvl7pPr marL="1899085" indent="-146084" algn="l" defTabSz="584334" rtl="0" eaLnBrk="1" latinLnBrk="1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7pPr>
      <a:lvl8pPr marL="2191253" indent="-146084" algn="l" defTabSz="584334" rtl="0" eaLnBrk="1" latinLnBrk="1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8pPr>
      <a:lvl9pPr marL="2483419" indent="-146084" algn="l" defTabSz="584334" rtl="0" eaLnBrk="1" latinLnBrk="1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584334" rtl="0" eaLnBrk="1" latinLnBrk="1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1pPr>
      <a:lvl2pPr marL="292167" algn="l" defTabSz="584334" rtl="0" eaLnBrk="1" latinLnBrk="1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2pPr>
      <a:lvl3pPr marL="584334" algn="l" defTabSz="584334" rtl="0" eaLnBrk="1" latinLnBrk="1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3pPr>
      <a:lvl4pPr marL="876501" algn="l" defTabSz="584334" rtl="0" eaLnBrk="1" latinLnBrk="1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4pPr>
      <a:lvl5pPr marL="1168668" algn="l" defTabSz="584334" rtl="0" eaLnBrk="1" latinLnBrk="1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5pPr>
      <a:lvl6pPr marL="1460835" algn="l" defTabSz="584334" rtl="0" eaLnBrk="1" latinLnBrk="1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6pPr>
      <a:lvl7pPr marL="1753002" algn="l" defTabSz="584334" rtl="0" eaLnBrk="1" latinLnBrk="1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7pPr>
      <a:lvl8pPr marL="2045169" algn="l" defTabSz="584334" rtl="0" eaLnBrk="1" latinLnBrk="1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8pPr>
      <a:lvl9pPr marL="2337335" algn="l" defTabSz="584334" rtl="0" eaLnBrk="1" latinLnBrk="1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37392-2E05-4C12-9206-7ED2DA1CA0A1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2022-09-15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E8364E-D04B-4F2F-A7CC-C5158E0657FF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9485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7.xml"/><Relationship Id="rId5" Type="http://schemas.openxmlformats.org/officeDocument/2006/relationships/hyperlink" Target="http://www.socialservice.or.kr/" TargetMode="External"/><Relationship Id="rId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97E38F-A2B1-21A5-E544-91B0102CE20F}"/>
              </a:ext>
            </a:extLst>
          </p:cNvPr>
          <p:cNvSpPr txBox="1"/>
          <p:nvPr/>
        </p:nvSpPr>
        <p:spPr>
          <a:xfrm>
            <a:off x="36512" y="2855881"/>
            <a:ext cx="9107488" cy="568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200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장애인활동지원사업 부정수급 예방 교육</a:t>
            </a: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C6F2BD2-0483-9DCA-5BA8-1672DE020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332656"/>
            <a:ext cx="2952328" cy="57656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52" y="332656"/>
            <a:ext cx="870159" cy="83519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2" t="16572" r="22285" b="78666"/>
          <a:stretch/>
        </p:blipFill>
        <p:spPr>
          <a:xfrm>
            <a:off x="576064" y="3478678"/>
            <a:ext cx="7889252" cy="23835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71" t="38124" r="15760" b="44266"/>
          <a:stretch/>
        </p:blipFill>
        <p:spPr>
          <a:xfrm>
            <a:off x="8117903" y="3369678"/>
            <a:ext cx="990601" cy="121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58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117164" y="1916475"/>
            <a:ext cx="3019940" cy="266465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51520" y="2564904"/>
            <a:ext cx="5881271" cy="5181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83077" tIns="43200" rIns="83077" bIns="43200">
            <a:spAutoFit/>
          </a:bodyPr>
          <a:lstStyle/>
          <a:p>
            <a:pPr algn="r" defTabSz="873585" latinLnBrk="1">
              <a:spcAft>
                <a:spcPts val="1292"/>
              </a:spcAft>
              <a:defRPr/>
            </a:pPr>
            <a:r>
              <a:rPr lang="ko-KR" altLang="en-US" sz="2800" dirty="0" smtClean="0">
                <a:ln w="6350"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함초롬돋움" pitchFamily="50" charset="-127"/>
              </a:rPr>
              <a:t>부정수급 현황과 다양한 </a:t>
            </a:r>
            <a:r>
              <a:rPr lang="ko-KR" altLang="en-US" sz="2800" dirty="0" err="1" smtClean="0">
                <a:ln w="6350"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함초롬돋움" pitchFamily="50" charset="-127"/>
              </a:rPr>
              <a:t>탐지기법</a:t>
            </a:r>
            <a:endParaRPr lang="en-US" altLang="ko-KR" sz="2800" dirty="0">
              <a:ln w="6350"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함초롬돋움" pitchFamily="50" charset="-127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3836806"/>
            <a:ext cx="4716016" cy="3021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52" y="332656"/>
            <a:ext cx="870159" cy="835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2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부정 수급의 정의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 bwMode="auto">
          <a:xfrm>
            <a:off x="762472" y="836712"/>
            <a:ext cx="7128792" cy="576064"/>
          </a:xfrm>
          <a:prstGeom prst="rect">
            <a:avLst/>
          </a:prstGeom>
          <a:noFill/>
          <a:ln w="9525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부정수급이란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?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402961" y="1381125"/>
            <a:ext cx="8520911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부당한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방법 또는 과실로 보조금을 </a:t>
            </a: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수급하여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,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</a:t>
            </a: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보조금법에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따른 환수 요건에 해당하는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경우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➊ 의도적 기망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․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사기 등을 통해 보조금을 수급하는 경우</a:t>
            </a: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❷ 비의도적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행정오류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,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수급자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사업요건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인지 미흡 등으로 보조금을 과오 수급하는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경우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47646" y="3994016"/>
            <a:ext cx="8228810" cy="2387312"/>
          </a:xfrm>
          <a:prstGeom prst="roundRect">
            <a:avLst>
              <a:gd name="adj" fmla="val 3533"/>
            </a:avLst>
          </a:prstGeom>
          <a:solidFill>
            <a:sysClr val="window" lastClr="FFFFFF"/>
          </a:solidFill>
          <a:ln w="76200" cap="flat" cmpd="thickThin" algn="ctr">
            <a:solidFill>
              <a:srgbClr val="9BBB5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◈ </a:t>
            </a:r>
            <a:r>
              <a:rPr kumimoji="0" lang="ko-KR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부정수급은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형법상 </a:t>
            </a:r>
            <a:r>
              <a:rPr kumimoji="0" lang="ko-KR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사기・횡령과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유사한 범죄이나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, 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그 특성이 상이</a:t>
            </a: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① 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(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직접적 피해자 </a:t>
            </a:r>
            <a:r>
              <a:rPr kumimoji="0" lang="ko-KR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부존재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)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</a:t>
            </a:r>
            <a:r>
              <a:rPr kumimoji="0" lang="ko-KR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사기・횡령은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직접적 피해자가 있어 범죄가 드러나는 반면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,</a:t>
            </a: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   </a:t>
            </a:r>
            <a:r>
              <a:rPr kumimoji="0" lang="ko-KR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부정수급은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‘숨은 범죄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’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의 특성을 보임 </a:t>
            </a: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② 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(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적발이 어려움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)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정보 부족 등으로 행정기관 점검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,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수사기관 단속의 유기적 연계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없이는 적발 곤란</a:t>
            </a: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③ 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(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범죄라는 인식 부족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)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국민들이 </a:t>
            </a:r>
            <a:r>
              <a:rPr kumimoji="0" lang="ko-KR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일반범죄는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惡으로 인식하나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, </a:t>
            </a:r>
            <a:r>
              <a:rPr kumimoji="0" lang="ko-KR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부정수급은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잘못된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관행으로 인식</a:t>
            </a:r>
          </a:p>
        </p:txBody>
      </p:sp>
      <p:sp>
        <p:nvSpPr>
          <p:cNvPr id="13" name="직사각형 12"/>
          <p:cNvSpPr/>
          <p:nvPr/>
        </p:nvSpPr>
        <p:spPr bwMode="auto">
          <a:xfrm>
            <a:off x="755576" y="3273936"/>
            <a:ext cx="7128792" cy="576064"/>
          </a:xfrm>
          <a:prstGeom prst="rect">
            <a:avLst/>
          </a:prstGeom>
          <a:noFill/>
          <a:ln w="9525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부정수급의 특성</a:t>
            </a:r>
            <a:endParaRPr kumimoji="0" lang="ko-KR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pic>
        <p:nvPicPr>
          <p:cNvPr id="14" name="Picture 12" descr="b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668" y="938846"/>
            <a:ext cx="3429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2" descr="b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668" y="3371468"/>
            <a:ext cx="3429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1560" y="2564904"/>
            <a:ext cx="8064896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4400" fontAlgn="base" latinLnBrk="1">
              <a:lnSpc>
                <a:spcPct val="150000"/>
              </a:lnSpc>
              <a:defRPr/>
            </a:pPr>
            <a:r>
              <a:rPr lang="en-US" altLang="ko-KR" sz="1800" dirty="0" smtClean="0">
                <a:solidFill>
                  <a:srgbClr val="984807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※ 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관련 근거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</a:t>
            </a:r>
            <a:r>
              <a:rPr lang="ko-KR" alt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기획재정부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「보조금 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부정수급 관리 강화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방안」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(2019.10.8.)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00488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사회서비스 부당 청구 예방 및 </a:t>
            </a:r>
            <a:r>
              <a:rPr lang="ko-KR" altLang="en-US" dirty="0" err="1" smtClean="0"/>
              <a:t>부정적발</a:t>
            </a:r>
            <a:r>
              <a:rPr lang="ko-KR" altLang="en-US" dirty="0" smtClean="0"/>
              <a:t> 추이</a:t>
            </a:r>
            <a:r>
              <a:rPr lang="en-US" altLang="ko-KR" dirty="0" smtClean="0"/>
              <a:t>(2016~2021)</a:t>
            </a:r>
            <a:endParaRPr lang="ko-KR" altLang="en-US" dirty="0"/>
          </a:p>
        </p:txBody>
      </p:sp>
      <p:grpSp>
        <p:nvGrpSpPr>
          <p:cNvPr id="18" name="그룹 71"/>
          <p:cNvGrpSpPr/>
          <p:nvPr/>
        </p:nvGrpSpPr>
        <p:grpSpPr>
          <a:xfrm>
            <a:off x="457209" y="4131969"/>
            <a:ext cx="8289120" cy="2031379"/>
            <a:chOff x="329604" y="4612329"/>
            <a:chExt cx="8289120" cy="2031379"/>
          </a:xfrm>
        </p:grpSpPr>
        <p:pic>
          <p:nvPicPr>
            <p:cNvPr id="19" name="Picture 11" descr="화살표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rgbClr val="4F81B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4098014" y="926262"/>
              <a:ext cx="343168" cy="7715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" name="그룹 119"/>
            <p:cNvGrpSpPr/>
            <p:nvPr/>
          </p:nvGrpSpPr>
          <p:grpSpPr>
            <a:xfrm>
              <a:off x="4660419" y="4949106"/>
              <a:ext cx="1826670" cy="1690260"/>
              <a:chOff x="4730752" y="7497484"/>
              <a:chExt cx="1826670" cy="1690260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4730752" y="7497484"/>
                <a:ext cx="1826670" cy="1690260"/>
              </a:xfrm>
              <a:prstGeom prst="roundRect">
                <a:avLst/>
              </a:prstGeom>
              <a:solidFill>
                <a:srgbClr val="8064A2"/>
              </a:solid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4730839" y="7820453"/>
                <a:ext cx="1804024" cy="2514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marR="0" lvl="0" indent="-342900" algn="ctr" defTabSz="914400" rtl="0" eaLnBrk="1" fontAlgn="auto" latinLnBrk="1" hangingPunct="1">
                  <a:lnSpc>
                    <a:spcPts val="1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현장조사</a:t>
                </a:r>
              </a:p>
            </p:txBody>
          </p:sp>
          <p:sp>
            <p:nvSpPr>
              <p:cNvPr id="47" name="AutoShape 10"/>
              <p:cNvSpPr>
                <a:spLocks noChangeArrowheads="1"/>
              </p:cNvSpPr>
              <p:nvPr/>
            </p:nvSpPr>
            <p:spPr bwMode="gray">
              <a:xfrm>
                <a:off x="4838681" y="8181842"/>
                <a:ext cx="1605875" cy="905217"/>
              </a:xfrm>
              <a:prstGeom prst="roundRect">
                <a:avLst>
                  <a:gd name="adj" fmla="val 13003"/>
                </a:avLst>
              </a:prstGeom>
              <a:solidFill>
                <a:sysClr val="window" lastClr="FFFFFF"/>
              </a:solidFill>
              <a:ln w="9525">
                <a:solidFill>
                  <a:srgbClr val="356BA1">
                    <a:alpha val="70000"/>
                  </a:srgbClr>
                </a:solidFill>
                <a:round/>
                <a:headEnd/>
                <a:tailEnd/>
              </a:ln>
            </p:spPr>
            <p:txBody>
              <a:bodyPr lIns="0" tIns="108000" rIns="72000" bIns="108000" anchor="t">
                <a:scene3d>
                  <a:camera prst="orthographicFront"/>
                  <a:lightRig rig="threePt" dir="t"/>
                </a:scene3d>
                <a:sp3d>
                  <a:bevelT w="1270"/>
                </a:sp3d>
              </a:bodyPr>
              <a:lstStyle/>
              <a:p>
                <a:pPr marL="180975" marR="0" lvl="1" indent="-85725" algn="ctr" defTabSz="1330325" rtl="0" eaLnBrk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prstClr val="black"/>
                  </a:buClr>
                  <a:buSzTx/>
                  <a:buFontTx/>
                  <a:buNone/>
                  <a:tabLst/>
                  <a:defRPr/>
                </a:pPr>
                <a:endParaRPr kumimoji="0" lang="ko-KR" altLang="en-US" sz="1150" b="0" i="0" u="none" strike="noStrike" kern="0" cap="none" spc="-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4976902" y="8313414"/>
                <a:ext cx="136255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0" cap="none" spc="-15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복지부</a:t>
                </a:r>
                <a:r>
                  <a:rPr kumimoji="0" lang="en-US" altLang="ko-KR" sz="1400" b="1" i="0" u="none" strike="noStrike" kern="0" cap="none" spc="-15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·</a:t>
                </a:r>
                <a:r>
                  <a:rPr kumimoji="0" lang="ko-KR" altLang="en-US" sz="1400" b="1" i="0" u="none" strike="noStrike" kern="0" cap="none" spc="-150" normalizeH="0" baseline="0" noProof="0" dirty="0" err="1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지자체</a:t>
                </a:r>
                <a:r>
                  <a:rPr kumimoji="0" lang="en-US" altLang="ko-KR" sz="1400" b="1" i="0" u="none" strike="noStrike" kern="0" cap="none" spc="-15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·</a:t>
                </a:r>
                <a:r>
                  <a:rPr kumimoji="0" lang="ko-KR" altLang="en-US" sz="1400" b="1" i="0" u="none" strike="noStrike" kern="0" cap="none" spc="-15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정보원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5011428" y="8780122"/>
                <a:ext cx="12711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현장 적발</a:t>
                </a:r>
                <a:r>
                  <a:rPr kumimoji="0" lang="en-US" altLang="ko-KR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약 </a:t>
                </a:r>
                <a:r>
                  <a:rPr kumimoji="0" lang="en-US" altLang="ko-KR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200</a:t>
                </a:r>
                <a:r>
                  <a:rPr kumimoji="0" lang="ko-KR" alt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 원</a:t>
                </a:r>
                <a:endParaRPr kumimoji="0" lang="ko-KR" altLang="en-US" sz="1100" b="0" i="0" u="none" strike="noStrike" kern="0" cap="none" spc="-150" normalizeH="0" baseline="0" noProof="0" dirty="0" smtClean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  <p:cxnSp>
            <p:nvCxnSpPr>
              <p:cNvPr id="50" name="직선 연결선 49"/>
              <p:cNvCxnSpPr/>
              <p:nvPr/>
            </p:nvCxnSpPr>
            <p:spPr>
              <a:xfrm>
                <a:off x="4952923" y="8637888"/>
                <a:ext cx="1428760" cy="1785"/>
              </a:xfrm>
              <a:prstGeom prst="line">
                <a:avLst/>
              </a:prstGeom>
              <a:noFill/>
              <a:ln w="19050" cap="flat" cmpd="sng" algn="ctr">
                <a:solidFill>
                  <a:srgbClr val="BD022F"/>
                </a:solidFill>
                <a:prstDash val="sysDot"/>
                <a:headEnd type="none"/>
                <a:tailEnd type="none"/>
              </a:ln>
              <a:effectLst/>
            </p:spPr>
          </p:cxnSp>
        </p:grpSp>
        <p:grpSp>
          <p:nvGrpSpPr>
            <p:cNvPr id="21" name="그룹 111"/>
            <p:cNvGrpSpPr/>
            <p:nvPr/>
          </p:nvGrpSpPr>
          <p:grpSpPr>
            <a:xfrm>
              <a:off x="2478588" y="4949107"/>
              <a:ext cx="1826670" cy="1690262"/>
              <a:chOff x="6893528" y="4470211"/>
              <a:chExt cx="1826670" cy="1503924"/>
            </a:xfrm>
          </p:grpSpPr>
          <p:grpSp>
            <p:nvGrpSpPr>
              <p:cNvPr id="38" name="그룹 101"/>
              <p:cNvGrpSpPr/>
              <p:nvPr/>
            </p:nvGrpSpPr>
            <p:grpSpPr>
              <a:xfrm>
                <a:off x="6893528" y="4470211"/>
                <a:ext cx="1826670" cy="1503924"/>
                <a:chOff x="395536" y="2394617"/>
                <a:chExt cx="1797645" cy="500983"/>
              </a:xfrm>
            </p:grpSpPr>
            <p:sp>
              <p:nvSpPr>
                <p:cNvPr id="43" name="모서리가 둥근 직사각형 42"/>
                <p:cNvSpPr/>
                <p:nvPr/>
              </p:nvSpPr>
              <p:spPr>
                <a:xfrm>
                  <a:off x="395536" y="2394617"/>
                  <a:ext cx="1797645" cy="500983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228CBC"/>
                    </a:gs>
                    <a:gs pos="51000">
                      <a:srgbClr val="49B7E9"/>
                    </a:gs>
                    <a:gs pos="100000">
                      <a:srgbClr val="7DDAFF"/>
                    </a:gs>
                  </a:gsLst>
                  <a:lin ang="16200000" scaled="1"/>
                  <a:tileRect/>
                </a:gra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endParaRPr>
                </a:p>
              </p:txBody>
            </p:sp>
            <p:sp>
              <p:nvSpPr>
                <p:cNvPr id="44" name="직사각형 43"/>
                <p:cNvSpPr/>
                <p:nvPr/>
              </p:nvSpPr>
              <p:spPr>
                <a:xfrm>
                  <a:off x="409408" y="2445864"/>
                  <a:ext cx="1775359" cy="13987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342900" marR="0" lvl="0" indent="-342900" algn="ctr" defTabSz="914400" rtl="0" eaLnBrk="1" fontAlgn="auto" latinLnBrk="1" hangingPunct="1">
                    <a:lnSpc>
                      <a:spcPts val="1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600" b="0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KoPub돋움체 Bold" panose="02020603020101020101" pitchFamily="18" charset="-127"/>
                      <a:ea typeface="KoPub돋움체 Bold" panose="02020603020101020101" pitchFamily="18" charset="-127"/>
                      <a:cs typeface="Arial" pitchFamily="34" charset="0"/>
                    </a:rPr>
                    <a:t>지급비용</a:t>
                  </a:r>
                  <a:endParaRPr kumimoji="0" lang="en-US" altLang="ko-KR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endParaRPr>
                </a:p>
                <a:p>
                  <a:pPr marL="342900" marR="0" lvl="0" indent="-342900" algn="ctr" defTabSz="914400" rtl="0" eaLnBrk="1" fontAlgn="auto" latinLnBrk="1" hangingPunct="1">
                    <a:lnSpc>
                      <a:spcPts val="1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600" b="0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KoPub돋움체 Bold" panose="02020603020101020101" pitchFamily="18" charset="-127"/>
                      <a:ea typeface="KoPub돋움체 Bold" panose="02020603020101020101" pitchFamily="18" charset="-127"/>
                      <a:cs typeface="Arial" pitchFamily="34" charset="0"/>
                    </a:rPr>
                    <a:t>사후심사</a:t>
                  </a:r>
                  <a:endParaRPr kumimoji="0" lang="en-US" altLang="ko-KR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endParaRPr>
                </a:p>
              </p:txBody>
            </p:sp>
          </p:grpSp>
          <p:sp>
            <p:nvSpPr>
              <p:cNvPr id="39" name="AutoShape 10"/>
              <p:cNvSpPr>
                <a:spLocks noChangeArrowheads="1"/>
              </p:cNvSpPr>
              <p:nvPr/>
            </p:nvSpPr>
            <p:spPr bwMode="gray">
              <a:xfrm>
                <a:off x="7009770" y="5079125"/>
                <a:ext cx="1605875" cy="805423"/>
              </a:xfrm>
              <a:prstGeom prst="roundRect">
                <a:avLst>
                  <a:gd name="adj" fmla="val 13003"/>
                </a:avLst>
              </a:prstGeom>
              <a:solidFill>
                <a:sysClr val="window" lastClr="FFFFFF"/>
              </a:solidFill>
              <a:ln w="9525">
                <a:solidFill>
                  <a:srgbClr val="356BA1">
                    <a:alpha val="70000"/>
                  </a:srgbClr>
                </a:solidFill>
                <a:round/>
                <a:headEnd/>
                <a:tailEnd/>
              </a:ln>
            </p:spPr>
            <p:txBody>
              <a:bodyPr lIns="0" tIns="108000" rIns="72000" bIns="108000" anchor="t">
                <a:scene3d>
                  <a:camera prst="orthographicFront"/>
                  <a:lightRig rig="threePt" dir="t"/>
                </a:scene3d>
                <a:sp3d>
                  <a:bevelT w="1270"/>
                </a:sp3d>
              </a:bodyPr>
              <a:lstStyle/>
              <a:p>
                <a:pPr marL="180975" marR="0" lvl="1" indent="-85725" algn="ctr" defTabSz="1330325" rtl="0" eaLnBrk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prstClr val="black"/>
                  </a:buClr>
                  <a:buSzTx/>
                  <a:buFontTx/>
                  <a:buNone/>
                  <a:tabLst/>
                  <a:defRPr/>
                </a:pPr>
                <a:endParaRPr kumimoji="0" lang="ko-KR" altLang="en-US" sz="1150" b="0" i="0" u="none" strike="noStrike" kern="0" cap="none" spc="-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7113202" y="5196190"/>
                <a:ext cx="1413849" cy="191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한국사회보장정보원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123237" y="5613514"/>
                <a:ext cx="1360939" cy="15061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dist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100" b="0" i="0" u="none" strike="noStrike" kern="0" cap="none" spc="-15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온라인 적발</a:t>
                </a:r>
                <a:r>
                  <a:rPr kumimoji="0" lang="en-US" altLang="ko-KR" sz="1100" b="0" i="0" u="none" strike="noStrike" kern="0" cap="none" spc="-15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 </a:t>
                </a:r>
                <a:r>
                  <a:rPr kumimoji="0" lang="ko-KR" altLang="en-US" sz="1100" b="0" i="0" u="none" strike="noStrike" kern="0" cap="none" spc="-15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약 </a:t>
                </a:r>
                <a:r>
                  <a:rPr kumimoji="0" lang="en-US" altLang="ko-KR" sz="1100" b="0" i="0" u="none" strike="noStrike" kern="0" cap="none" spc="-15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12</a:t>
                </a:r>
                <a:r>
                  <a:rPr kumimoji="0" lang="ko-KR" altLang="en-US" sz="1100" b="0" i="0" u="none" strike="noStrike" kern="0" cap="none" spc="-15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억 원</a:t>
                </a:r>
                <a:endParaRPr kumimoji="0" lang="en-US" altLang="ko-KR" sz="1100" b="0" i="0" u="none" strike="noStrike" kern="0" cap="none" spc="-150" normalizeH="0" baseline="0" noProof="0" dirty="0" smtClean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  <p:cxnSp>
            <p:nvCxnSpPr>
              <p:cNvPr id="42" name="직선 연결선 41"/>
              <p:cNvCxnSpPr/>
              <p:nvPr/>
            </p:nvCxnSpPr>
            <p:spPr>
              <a:xfrm>
                <a:off x="7079095" y="5484894"/>
                <a:ext cx="1428760" cy="1588"/>
              </a:xfrm>
              <a:prstGeom prst="line">
                <a:avLst/>
              </a:prstGeom>
              <a:noFill/>
              <a:ln w="19050" cap="flat" cmpd="sng" algn="ctr">
                <a:solidFill>
                  <a:srgbClr val="BD022F"/>
                </a:solidFill>
                <a:prstDash val="sysDot"/>
                <a:headEnd type="none"/>
                <a:tailEnd type="none"/>
              </a:ln>
              <a:effectLst/>
            </p:spPr>
          </p:cxnSp>
        </p:grpSp>
        <p:pic>
          <p:nvPicPr>
            <p:cNvPr id="22" name="그림 21" descr="화살표.png"/>
            <p:cNvPicPr>
              <a:picLocks noChangeAspect="1"/>
            </p:cNvPicPr>
            <p:nvPr/>
          </p:nvPicPr>
          <p:blipFill>
            <a:blip r:embed="rId3" cstate="print"/>
            <a:srcRect t="13210" b="15916"/>
            <a:stretch>
              <a:fillRect/>
            </a:stretch>
          </p:blipFill>
          <p:spPr>
            <a:xfrm>
              <a:off x="390461" y="5202076"/>
              <a:ext cx="325092" cy="933318"/>
            </a:xfrm>
            <a:prstGeom prst="rect">
              <a:avLst/>
            </a:prstGeom>
          </p:spPr>
        </p:pic>
        <p:grpSp>
          <p:nvGrpSpPr>
            <p:cNvPr id="23" name="그룹 101"/>
            <p:cNvGrpSpPr/>
            <p:nvPr/>
          </p:nvGrpSpPr>
          <p:grpSpPr>
            <a:xfrm>
              <a:off x="329604" y="4949106"/>
              <a:ext cx="1846286" cy="1688673"/>
              <a:chOff x="376232" y="2395087"/>
              <a:chExt cx="1816949" cy="500512"/>
            </a:xfrm>
          </p:grpSpPr>
          <p:sp>
            <p:nvSpPr>
              <p:cNvPr id="36" name="모서리가 둥근 직사각형 35"/>
              <p:cNvSpPr/>
              <p:nvPr/>
            </p:nvSpPr>
            <p:spPr>
              <a:xfrm>
                <a:off x="395536" y="2395087"/>
                <a:ext cx="1797645" cy="500512"/>
              </a:xfrm>
              <a:prstGeom prst="roundRect">
                <a:avLst/>
              </a:prstGeom>
              <a:solidFill>
                <a:srgbClr val="F79646"/>
              </a:solid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>
                <a:off x="376232" y="2447922"/>
                <a:ext cx="1775359" cy="1398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marR="0" lvl="0" indent="-342900" algn="ctr" defTabSz="914400" rtl="0" eaLnBrk="1" fontAlgn="auto" latinLnBrk="1" hangingPunct="1">
                  <a:lnSpc>
                    <a:spcPts val="1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청구비용</a:t>
                </a:r>
                <a:endParaRPr kumimoji="0" lang="en-US" altLang="ko-K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endParaRPr>
              </a:p>
              <a:p>
                <a:pPr marL="342900" marR="0" lvl="0" indent="-342900" algn="ctr" defTabSz="914400" rtl="0" eaLnBrk="1" fontAlgn="auto" latinLnBrk="1" hangingPunct="1">
                  <a:lnSpc>
                    <a:spcPts val="1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사전심사</a:t>
                </a:r>
              </a:p>
            </p:txBody>
          </p:sp>
        </p:grpSp>
        <p:sp>
          <p:nvSpPr>
            <p:cNvPr id="24" name="AutoShape 10"/>
            <p:cNvSpPr>
              <a:spLocks noChangeArrowheads="1"/>
            </p:cNvSpPr>
            <p:nvPr/>
          </p:nvSpPr>
          <p:spPr bwMode="gray">
            <a:xfrm>
              <a:off x="465462" y="5633465"/>
              <a:ext cx="1605875" cy="903627"/>
            </a:xfrm>
            <a:prstGeom prst="roundRect">
              <a:avLst>
                <a:gd name="adj" fmla="val 13003"/>
              </a:avLst>
            </a:prstGeom>
            <a:solidFill>
              <a:sysClr val="window" lastClr="FFFFFF"/>
            </a:solidFill>
            <a:ln w="9525">
              <a:solidFill>
                <a:srgbClr val="356BA1">
                  <a:alpha val="70000"/>
                </a:srgbClr>
              </a:solidFill>
              <a:round/>
              <a:headEnd/>
              <a:tailEnd/>
            </a:ln>
          </p:spPr>
          <p:txBody>
            <a:bodyPr lIns="0" tIns="108000" rIns="72000" bIns="108000" anchor="t"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/>
            <a:p>
              <a:pPr marL="180975" marR="0" lvl="1" indent="-85725" algn="ctr" defTabSz="1330325" rtl="0" eaLnBrk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prstClr val="black"/>
                </a:buClr>
                <a:buSzTx/>
                <a:buFontTx/>
                <a:buNone/>
                <a:tabLst/>
                <a:defRPr/>
              </a:pPr>
              <a:endParaRPr kumimoji="0" lang="ko-KR" altLang="en-US" sz="1150" b="0" i="0" u="none" strike="noStrike" kern="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66451" y="5763709"/>
              <a:ext cx="141384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한국사회보장정보원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91898" y="6234065"/>
              <a:ext cx="1149353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부당 청구 약 </a:t>
              </a:r>
              <a:r>
                <a:rPr kumimoji="0" lang="en-US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12</a:t>
              </a:r>
              <a:r>
                <a:rPr kumimoji="0" lang="ko-KR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억원</a:t>
              </a:r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575084" y="6090941"/>
              <a:ext cx="1428760" cy="1785"/>
            </a:xfrm>
            <a:prstGeom prst="line">
              <a:avLst/>
            </a:prstGeom>
            <a:noFill/>
            <a:ln w="19050" cap="flat" cmpd="sng" algn="ctr">
              <a:solidFill>
                <a:srgbClr val="BD022F"/>
              </a:solidFill>
              <a:prstDash val="sysDot"/>
              <a:headEnd type="none"/>
              <a:tailEnd type="none"/>
            </a:ln>
            <a:effectLst/>
          </p:spPr>
        </p:cxnSp>
        <p:grpSp>
          <p:nvGrpSpPr>
            <p:cNvPr id="28" name="그룹 129"/>
            <p:cNvGrpSpPr/>
            <p:nvPr/>
          </p:nvGrpSpPr>
          <p:grpSpPr>
            <a:xfrm>
              <a:off x="6792054" y="4955496"/>
              <a:ext cx="1826670" cy="1688212"/>
              <a:chOff x="428596" y="4355785"/>
              <a:chExt cx="1826670" cy="1502101"/>
            </a:xfrm>
          </p:grpSpPr>
          <p:grpSp>
            <p:nvGrpSpPr>
              <p:cNvPr id="29" name="그룹 119"/>
              <p:cNvGrpSpPr/>
              <p:nvPr/>
            </p:nvGrpSpPr>
            <p:grpSpPr>
              <a:xfrm>
                <a:off x="428596" y="4355785"/>
                <a:ext cx="1826670" cy="1502101"/>
                <a:chOff x="395536" y="2395222"/>
                <a:chExt cx="1797645" cy="500377"/>
              </a:xfrm>
            </p:grpSpPr>
            <p:sp>
              <p:nvSpPr>
                <p:cNvPr id="34" name="모서리가 둥근 직사각형 33"/>
                <p:cNvSpPr/>
                <p:nvPr/>
              </p:nvSpPr>
              <p:spPr>
                <a:xfrm>
                  <a:off x="395536" y="2395222"/>
                  <a:ext cx="1797645" cy="500377"/>
                </a:xfrm>
                <a:prstGeom prst="roundRect">
                  <a:avLst/>
                </a:prstGeom>
                <a:gradFill flip="none" rotWithShape="1">
                  <a:gsLst>
                    <a:gs pos="25000">
                      <a:srgbClr val="336EAF"/>
                    </a:gs>
                    <a:gs pos="100000">
                      <a:srgbClr val="48B1F2"/>
                    </a:gs>
                  </a:gsLst>
                  <a:lin ang="16200000" scaled="1"/>
                  <a:tileRect/>
                </a:gra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endParaRPr>
                </a:p>
              </p:txBody>
            </p:sp>
            <p:sp>
              <p:nvSpPr>
                <p:cNvPr id="35" name="직사각형 34"/>
                <p:cNvSpPr/>
                <p:nvPr/>
              </p:nvSpPr>
              <p:spPr>
                <a:xfrm>
                  <a:off x="417822" y="2449195"/>
                  <a:ext cx="1775359" cy="10946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342900" marR="0" lvl="0" indent="-342900" algn="ctr" defTabSz="914400" rtl="0" eaLnBrk="1" fontAlgn="auto" latinLnBrk="1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0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KoPub돋움체 Bold" panose="02020603020101020101" pitchFamily="18" charset="-127"/>
                      <a:ea typeface="KoPub돋움체 Bold" panose="02020603020101020101" pitchFamily="18" charset="-127"/>
                      <a:cs typeface="Arial" pitchFamily="34" charset="0"/>
                    </a:rPr>
                    <a:t>클린센터</a:t>
                  </a:r>
                  <a:endParaRPr kumimoji="0" lang="ko-KR" alt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endParaRPr>
                </a:p>
              </p:txBody>
            </p:sp>
          </p:grpSp>
          <p:sp>
            <p:nvSpPr>
              <p:cNvPr id="30" name="AutoShape 10"/>
              <p:cNvSpPr>
                <a:spLocks noChangeArrowheads="1"/>
              </p:cNvSpPr>
              <p:nvPr/>
            </p:nvSpPr>
            <p:spPr bwMode="gray">
              <a:xfrm>
                <a:off x="544838" y="4934964"/>
                <a:ext cx="1605875" cy="803849"/>
              </a:xfrm>
              <a:prstGeom prst="roundRect">
                <a:avLst>
                  <a:gd name="adj" fmla="val 13003"/>
                </a:avLst>
              </a:prstGeom>
              <a:solidFill>
                <a:sysClr val="window" lastClr="FFFFFF"/>
              </a:solidFill>
              <a:ln w="9525">
                <a:solidFill>
                  <a:srgbClr val="356BA1">
                    <a:alpha val="70000"/>
                  </a:srgbClr>
                </a:solidFill>
                <a:round/>
                <a:headEnd/>
                <a:tailEnd/>
              </a:ln>
            </p:spPr>
            <p:txBody>
              <a:bodyPr lIns="0" tIns="108000" rIns="72000" bIns="108000" anchor="t">
                <a:scene3d>
                  <a:camera prst="orthographicFront"/>
                  <a:lightRig rig="threePt" dir="t"/>
                </a:scene3d>
                <a:sp3d>
                  <a:bevelT w="1270"/>
                </a:sp3d>
              </a:bodyPr>
              <a:lstStyle/>
              <a:p>
                <a:pPr marL="180975" marR="0" lvl="1" indent="-85725" algn="ctr" defTabSz="1330325" rtl="0" eaLnBrk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prstClr val="black"/>
                  </a:buClr>
                  <a:buSzTx/>
                  <a:buFontTx/>
                  <a:buNone/>
                  <a:tabLst/>
                  <a:defRPr/>
                </a:pPr>
                <a:endParaRPr kumimoji="0" lang="ko-KR" altLang="en-US" sz="1150" b="0" i="0" u="none" strike="noStrike" kern="0" cap="none" spc="-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45827" y="5076080"/>
                <a:ext cx="1413849" cy="191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한국사회보장정보원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715432" y="5491337"/>
                <a:ext cx="1275990" cy="1506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포상금</a:t>
                </a:r>
                <a:r>
                  <a:rPr kumimoji="0" lang="en-US" altLang="ko-KR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: </a:t>
                </a:r>
                <a:r>
                  <a:rPr kumimoji="0" lang="ko-KR" altLang="en-US" sz="1100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환수액의</a:t>
                </a:r>
                <a:r>
                  <a:rPr kumimoji="0" lang="ko-KR" alt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 </a:t>
                </a:r>
                <a:r>
                  <a:rPr kumimoji="0" lang="en-US" altLang="ko-KR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+mn-cs"/>
                  </a:rPr>
                  <a:t>30%</a:t>
                </a:r>
                <a:endParaRPr kumimoji="0" lang="ko-KR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endParaRPr>
              </a:p>
            </p:txBody>
          </p:sp>
          <p:cxnSp>
            <p:nvCxnSpPr>
              <p:cNvPr id="33" name="직선 연결선 32"/>
              <p:cNvCxnSpPr/>
              <p:nvPr/>
            </p:nvCxnSpPr>
            <p:spPr>
              <a:xfrm>
                <a:off x="643521" y="5366055"/>
                <a:ext cx="1428760" cy="1588"/>
              </a:xfrm>
              <a:prstGeom prst="line">
                <a:avLst/>
              </a:prstGeom>
              <a:noFill/>
              <a:ln w="19050" cap="flat" cmpd="sng" algn="ctr">
                <a:solidFill>
                  <a:srgbClr val="BD022F"/>
                </a:solidFill>
                <a:prstDash val="sysDot"/>
                <a:headEnd type="none"/>
                <a:tailEnd type="none"/>
              </a:ln>
              <a:effectLst/>
            </p:spPr>
          </p:cxnSp>
        </p:grpSp>
      </p:grpSp>
      <p:grpSp>
        <p:nvGrpSpPr>
          <p:cNvPr id="51" name="그룹 80"/>
          <p:cNvGrpSpPr/>
          <p:nvPr/>
        </p:nvGrpSpPr>
        <p:grpSpPr>
          <a:xfrm>
            <a:off x="-69156" y="836712"/>
            <a:ext cx="9058338" cy="3348476"/>
            <a:chOff x="-69156" y="1237146"/>
            <a:chExt cx="9058338" cy="3043100"/>
          </a:xfrm>
        </p:grpSpPr>
        <p:grpSp>
          <p:nvGrpSpPr>
            <p:cNvPr id="52" name="그룹 64"/>
            <p:cNvGrpSpPr/>
            <p:nvPr/>
          </p:nvGrpSpPr>
          <p:grpSpPr>
            <a:xfrm>
              <a:off x="-69156" y="1412807"/>
              <a:ext cx="9058338" cy="2867439"/>
              <a:chOff x="-373961" y="1421246"/>
              <a:chExt cx="9058338" cy="2986763"/>
            </a:xfrm>
          </p:grpSpPr>
          <p:grpSp>
            <p:nvGrpSpPr>
              <p:cNvPr id="60" name="그룹 66"/>
              <p:cNvGrpSpPr/>
              <p:nvPr/>
            </p:nvGrpSpPr>
            <p:grpSpPr>
              <a:xfrm>
                <a:off x="-373961" y="1421246"/>
                <a:ext cx="9058338" cy="2986763"/>
                <a:chOff x="4972758" y="1859103"/>
                <a:chExt cx="3265054" cy="3182048"/>
              </a:xfrm>
            </p:grpSpPr>
            <p:sp>
              <p:nvSpPr>
                <p:cNvPr id="62" name="모서리가 둥근 직사각형 61"/>
                <p:cNvSpPr/>
                <p:nvPr/>
              </p:nvSpPr>
              <p:spPr>
                <a:xfrm>
                  <a:off x="5174454" y="1859103"/>
                  <a:ext cx="2945793" cy="3122014"/>
                </a:xfrm>
                <a:prstGeom prst="roundRect">
                  <a:avLst>
                    <a:gd name="adj" fmla="val 3140"/>
                  </a:avLst>
                </a:prstGeom>
                <a:solidFill>
                  <a:srgbClr val="9B9B9B"/>
                </a:soli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  <p:sp>
              <p:nvSpPr>
                <p:cNvPr id="63" name="모서리가 둥근 직사각형 62"/>
                <p:cNvSpPr/>
                <p:nvPr/>
              </p:nvSpPr>
              <p:spPr>
                <a:xfrm>
                  <a:off x="5447453" y="2186656"/>
                  <a:ext cx="2577004" cy="2500330"/>
                </a:xfrm>
                <a:prstGeom prst="roundRect">
                  <a:avLst>
                    <a:gd name="adj" fmla="val 3140"/>
                  </a:avLst>
                </a:prstGeom>
                <a:solidFill>
                  <a:sysClr val="window" lastClr="FFFFFF"/>
                </a:solidFill>
                <a:ln w="12700">
                  <a:solidFill>
                    <a:sysClr val="window" lastClr="FFFFFF">
                      <a:lumMod val="85000"/>
                    </a:sysClr>
                  </a:solidFill>
                  <a:round/>
                  <a:headEnd/>
                  <a:tailEnd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27000" h="25400" prst="coolSlant"/>
                </a:sp3d>
              </p:spPr>
              <p:txBody>
                <a:bodyPr wrap="none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  <p:graphicFrame>
              <p:nvGraphicFramePr>
                <p:cNvPr id="64" name="차트 63"/>
                <p:cNvGraphicFramePr/>
                <p:nvPr>
                  <p:extLst/>
                </p:nvPr>
              </p:nvGraphicFramePr>
              <p:xfrm>
                <a:off x="4972758" y="3001678"/>
                <a:ext cx="3265054" cy="2039473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</p:grpSp>
          <p:graphicFrame>
            <p:nvGraphicFramePr>
              <p:cNvPr id="61" name="차트 59"/>
              <p:cNvGraphicFramePr/>
              <p:nvPr>
                <p:extLst>
                  <p:ext uri="{D42A27DB-BD31-4B8C-83A1-F6EECF244321}">
                    <p14:modId xmlns:p14="http://schemas.microsoft.com/office/powerpoint/2010/main" val="3435660885"/>
                  </p:ext>
                </p:extLst>
              </p:nvPr>
            </p:nvGraphicFramePr>
            <p:xfrm>
              <a:off x="768530" y="1666752"/>
              <a:ext cx="7429552" cy="207170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</p:grpSp>
        <p:grpSp>
          <p:nvGrpSpPr>
            <p:cNvPr id="53" name="그룹 73"/>
            <p:cNvGrpSpPr/>
            <p:nvPr/>
          </p:nvGrpSpPr>
          <p:grpSpPr>
            <a:xfrm>
              <a:off x="2142071" y="1237146"/>
              <a:ext cx="5858953" cy="405908"/>
              <a:chOff x="5244208" y="1813345"/>
              <a:chExt cx="2258342" cy="481689"/>
            </a:xfrm>
          </p:grpSpPr>
          <p:grpSp>
            <p:nvGrpSpPr>
              <p:cNvPr id="54" name="그룹 41"/>
              <p:cNvGrpSpPr/>
              <p:nvPr/>
            </p:nvGrpSpPr>
            <p:grpSpPr>
              <a:xfrm>
                <a:off x="5244208" y="1813345"/>
                <a:ext cx="2258342" cy="481689"/>
                <a:chOff x="5220458" y="1756510"/>
                <a:chExt cx="2258342" cy="555056"/>
              </a:xfrm>
            </p:grpSpPr>
            <p:sp>
              <p:nvSpPr>
                <p:cNvPr id="56" name="AutoShape 77"/>
                <p:cNvSpPr>
                  <a:spLocks noChangeArrowheads="1"/>
                </p:cNvSpPr>
                <p:nvPr/>
              </p:nvSpPr>
              <p:spPr bwMode="auto">
                <a:xfrm>
                  <a:off x="5220458" y="1768481"/>
                  <a:ext cx="1866192" cy="54308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4F81BD">
                        <a:shade val="51000"/>
                        <a:satMod val="130000"/>
                      </a:srgbClr>
                    </a:gs>
                    <a:gs pos="80000">
                      <a:srgbClr val="4F81BD">
                        <a:shade val="93000"/>
                        <a:satMod val="130000"/>
                      </a:srgbClr>
                    </a:gs>
                    <a:gs pos="100000">
                      <a:srgbClr val="4F81BD">
                        <a:shade val="94000"/>
                        <a:satMod val="135000"/>
                      </a:srgbClr>
                    </a:gs>
                  </a:gsLst>
                  <a:lin ang="16200000" scaled="0"/>
                </a:gradFill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  <a:headEnd/>
                  <a:tailE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itchFamily="2" charset="2"/>
                    <a:buChar char="v"/>
                    <a:tabLst/>
                    <a:defRPr/>
                  </a:pPr>
                  <a:endParaRPr kumimoji="1" lang="ko-KR" alt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  <p:grpSp>
              <p:nvGrpSpPr>
                <p:cNvPr id="57" name="그룹 99"/>
                <p:cNvGrpSpPr/>
                <p:nvPr/>
              </p:nvGrpSpPr>
              <p:grpSpPr>
                <a:xfrm>
                  <a:off x="6148572" y="1756510"/>
                  <a:ext cx="1330228" cy="24946"/>
                  <a:chOff x="712532" y="1293401"/>
                  <a:chExt cx="1101773" cy="47644"/>
                </a:xfrm>
              </p:grpSpPr>
              <p:sp>
                <p:nvSpPr>
                  <p:cNvPr id="58" name="Freeform 6"/>
                  <p:cNvSpPr>
                    <a:spLocks/>
                  </p:cNvSpPr>
                  <p:nvPr/>
                </p:nvSpPr>
                <p:spPr bwMode="auto">
                  <a:xfrm>
                    <a:off x="712532" y="1293401"/>
                    <a:ext cx="1014006" cy="42392"/>
                  </a:xfrm>
                  <a:custGeom>
                    <a:avLst/>
                    <a:gdLst/>
                    <a:ahLst/>
                    <a:cxnLst>
                      <a:cxn ang="0">
                        <a:pos x="10" y="0"/>
                      </a:cxn>
                      <a:cxn ang="0">
                        <a:pos x="10" y="0"/>
                      </a:cxn>
                      <a:cxn ang="0">
                        <a:pos x="6" y="14"/>
                      </a:cxn>
                      <a:cxn ang="0">
                        <a:pos x="2" y="30"/>
                      </a:cxn>
                      <a:cxn ang="0">
                        <a:pos x="0" y="46"/>
                      </a:cxn>
                      <a:cxn ang="0">
                        <a:pos x="0" y="62"/>
                      </a:cxn>
                      <a:cxn ang="0">
                        <a:pos x="0" y="62"/>
                      </a:cxn>
                      <a:cxn ang="0">
                        <a:pos x="2" y="82"/>
                      </a:cxn>
                      <a:cxn ang="0">
                        <a:pos x="4" y="102"/>
                      </a:cxn>
                      <a:cxn ang="0">
                        <a:pos x="10" y="122"/>
                      </a:cxn>
                      <a:cxn ang="0">
                        <a:pos x="18" y="142"/>
                      </a:cxn>
                      <a:cxn ang="0">
                        <a:pos x="28" y="162"/>
                      </a:cxn>
                      <a:cxn ang="0">
                        <a:pos x="38" y="180"/>
                      </a:cxn>
                      <a:cxn ang="0">
                        <a:pos x="52" y="198"/>
                      </a:cxn>
                      <a:cxn ang="0">
                        <a:pos x="68" y="216"/>
                      </a:cxn>
                      <a:cxn ang="0">
                        <a:pos x="84" y="234"/>
                      </a:cxn>
                      <a:cxn ang="0">
                        <a:pos x="104" y="252"/>
                      </a:cxn>
                      <a:cxn ang="0">
                        <a:pos x="124" y="268"/>
                      </a:cxn>
                      <a:cxn ang="0">
                        <a:pos x="146" y="284"/>
                      </a:cxn>
                      <a:cxn ang="0">
                        <a:pos x="170" y="300"/>
                      </a:cxn>
                      <a:cxn ang="0">
                        <a:pos x="196" y="316"/>
                      </a:cxn>
                      <a:cxn ang="0">
                        <a:pos x="224" y="330"/>
                      </a:cxn>
                      <a:cxn ang="0">
                        <a:pos x="252" y="344"/>
                      </a:cxn>
                      <a:cxn ang="0">
                        <a:pos x="312" y="370"/>
                      </a:cxn>
                      <a:cxn ang="0">
                        <a:pos x="378" y="392"/>
                      </a:cxn>
                      <a:cxn ang="0">
                        <a:pos x="450" y="412"/>
                      </a:cxn>
                      <a:cxn ang="0">
                        <a:pos x="524" y="430"/>
                      </a:cxn>
                      <a:cxn ang="0">
                        <a:pos x="604" y="444"/>
                      </a:cxn>
                      <a:cxn ang="0">
                        <a:pos x="686" y="452"/>
                      </a:cxn>
                      <a:cxn ang="0">
                        <a:pos x="772" y="458"/>
                      </a:cxn>
                      <a:cxn ang="0">
                        <a:pos x="860" y="462"/>
                      </a:cxn>
                      <a:cxn ang="0">
                        <a:pos x="860" y="462"/>
                      </a:cxn>
                      <a:cxn ang="0">
                        <a:pos x="948" y="458"/>
                      </a:cxn>
                      <a:cxn ang="0">
                        <a:pos x="1032" y="452"/>
                      </a:cxn>
                      <a:cxn ang="0">
                        <a:pos x="1116" y="444"/>
                      </a:cxn>
                      <a:cxn ang="0">
                        <a:pos x="1194" y="430"/>
                      </a:cxn>
                      <a:cxn ang="0">
                        <a:pos x="1270" y="412"/>
                      </a:cxn>
                      <a:cxn ang="0">
                        <a:pos x="1340" y="392"/>
                      </a:cxn>
                      <a:cxn ang="0">
                        <a:pos x="1406" y="370"/>
                      </a:cxn>
                      <a:cxn ang="0">
                        <a:pos x="1468" y="344"/>
                      </a:cxn>
                      <a:cxn ang="0">
                        <a:pos x="1496" y="330"/>
                      </a:cxn>
                      <a:cxn ang="0">
                        <a:pos x="1522" y="316"/>
                      </a:cxn>
                      <a:cxn ang="0">
                        <a:pos x="1548" y="300"/>
                      </a:cxn>
                      <a:cxn ang="0">
                        <a:pos x="1572" y="284"/>
                      </a:cxn>
                      <a:cxn ang="0">
                        <a:pos x="1594" y="268"/>
                      </a:cxn>
                      <a:cxn ang="0">
                        <a:pos x="1616" y="252"/>
                      </a:cxn>
                      <a:cxn ang="0">
                        <a:pos x="1634" y="234"/>
                      </a:cxn>
                      <a:cxn ang="0">
                        <a:pos x="1652" y="216"/>
                      </a:cxn>
                      <a:cxn ang="0">
                        <a:pos x="1666" y="198"/>
                      </a:cxn>
                      <a:cxn ang="0">
                        <a:pos x="1680" y="180"/>
                      </a:cxn>
                      <a:cxn ang="0">
                        <a:pos x="1692" y="162"/>
                      </a:cxn>
                      <a:cxn ang="0">
                        <a:pos x="1702" y="142"/>
                      </a:cxn>
                      <a:cxn ang="0">
                        <a:pos x="1710" y="122"/>
                      </a:cxn>
                      <a:cxn ang="0">
                        <a:pos x="1714" y="102"/>
                      </a:cxn>
                      <a:cxn ang="0">
                        <a:pos x="1718" y="82"/>
                      </a:cxn>
                      <a:cxn ang="0">
                        <a:pos x="1718" y="62"/>
                      </a:cxn>
                      <a:cxn ang="0">
                        <a:pos x="1718" y="62"/>
                      </a:cxn>
                      <a:cxn ang="0">
                        <a:pos x="1718" y="46"/>
                      </a:cxn>
                      <a:cxn ang="0">
                        <a:pos x="1716" y="30"/>
                      </a:cxn>
                      <a:cxn ang="0">
                        <a:pos x="1714" y="14"/>
                      </a:cxn>
                      <a:cxn ang="0">
                        <a:pos x="1708" y="0"/>
                      </a:cxn>
                      <a:cxn ang="0">
                        <a:pos x="10" y="0"/>
                      </a:cxn>
                    </a:cxnLst>
                    <a:rect l="0" t="0" r="r" b="b"/>
                    <a:pathLst>
                      <a:path w="1718" h="462">
                        <a:moveTo>
                          <a:pt x="10" y="0"/>
                        </a:moveTo>
                        <a:lnTo>
                          <a:pt x="10" y="0"/>
                        </a:lnTo>
                        <a:lnTo>
                          <a:pt x="6" y="14"/>
                        </a:lnTo>
                        <a:lnTo>
                          <a:pt x="2" y="30"/>
                        </a:lnTo>
                        <a:lnTo>
                          <a:pt x="0" y="46"/>
                        </a:lnTo>
                        <a:lnTo>
                          <a:pt x="0" y="62"/>
                        </a:lnTo>
                        <a:lnTo>
                          <a:pt x="0" y="62"/>
                        </a:lnTo>
                        <a:lnTo>
                          <a:pt x="2" y="82"/>
                        </a:lnTo>
                        <a:lnTo>
                          <a:pt x="4" y="102"/>
                        </a:lnTo>
                        <a:lnTo>
                          <a:pt x="10" y="122"/>
                        </a:lnTo>
                        <a:lnTo>
                          <a:pt x="18" y="142"/>
                        </a:lnTo>
                        <a:lnTo>
                          <a:pt x="28" y="162"/>
                        </a:lnTo>
                        <a:lnTo>
                          <a:pt x="38" y="180"/>
                        </a:lnTo>
                        <a:lnTo>
                          <a:pt x="52" y="198"/>
                        </a:lnTo>
                        <a:lnTo>
                          <a:pt x="68" y="216"/>
                        </a:lnTo>
                        <a:lnTo>
                          <a:pt x="84" y="234"/>
                        </a:lnTo>
                        <a:lnTo>
                          <a:pt x="104" y="252"/>
                        </a:lnTo>
                        <a:lnTo>
                          <a:pt x="124" y="268"/>
                        </a:lnTo>
                        <a:lnTo>
                          <a:pt x="146" y="284"/>
                        </a:lnTo>
                        <a:lnTo>
                          <a:pt x="170" y="300"/>
                        </a:lnTo>
                        <a:lnTo>
                          <a:pt x="196" y="316"/>
                        </a:lnTo>
                        <a:lnTo>
                          <a:pt x="224" y="330"/>
                        </a:lnTo>
                        <a:lnTo>
                          <a:pt x="252" y="344"/>
                        </a:lnTo>
                        <a:lnTo>
                          <a:pt x="312" y="370"/>
                        </a:lnTo>
                        <a:lnTo>
                          <a:pt x="378" y="392"/>
                        </a:lnTo>
                        <a:lnTo>
                          <a:pt x="450" y="412"/>
                        </a:lnTo>
                        <a:lnTo>
                          <a:pt x="524" y="430"/>
                        </a:lnTo>
                        <a:lnTo>
                          <a:pt x="604" y="444"/>
                        </a:lnTo>
                        <a:lnTo>
                          <a:pt x="686" y="452"/>
                        </a:lnTo>
                        <a:lnTo>
                          <a:pt x="772" y="458"/>
                        </a:lnTo>
                        <a:lnTo>
                          <a:pt x="860" y="462"/>
                        </a:lnTo>
                        <a:lnTo>
                          <a:pt x="860" y="462"/>
                        </a:lnTo>
                        <a:lnTo>
                          <a:pt x="948" y="458"/>
                        </a:lnTo>
                        <a:lnTo>
                          <a:pt x="1032" y="452"/>
                        </a:lnTo>
                        <a:lnTo>
                          <a:pt x="1116" y="444"/>
                        </a:lnTo>
                        <a:lnTo>
                          <a:pt x="1194" y="430"/>
                        </a:lnTo>
                        <a:lnTo>
                          <a:pt x="1270" y="412"/>
                        </a:lnTo>
                        <a:lnTo>
                          <a:pt x="1340" y="392"/>
                        </a:lnTo>
                        <a:lnTo>
                          <a:pt x="1406" y="370"/>
                        </a:lnTo>
                        <a:lnTo>
                          <a:pt x="1468" y="344"/>
                        </a:lnTo>
                        <a:lnTo>
                          <a:pt x="1496" y="330"/>
                        </a:lnTo>
                        <a:lnTo>
                          <a:pt x="1522" y="316"/>
                        </a:lnTo>
                        <a:lnTo>
                          <a:pt x="1548" y="300"/>
                        </a:lnTo>
                        <a:lnTo>
                          <a:pt x="1572" y="284"/>
                        </a:lnTo>
                        <a:lnTo>
                          <a:pt x="1594" y="268"/>
                        </a:lnTo>
                        <a:lnTo>
                          <a:pt x="1616" y="252"/>
                        </a:lnTo>
                        <a:lnTo>
                          <a:pt x="1634" y="234"/>
                        </a:lnTo>
                        <a:lnTo>
                          <a:pt x="1652" y="216"/>
                        </a:lnTo>
                        <a:lnTo>
                          <a:pt x="1666" y="198"/>
                        </a:lnTo>
                        <a:lnTo>
                          <a:pt x="1680" y="180"/>
                        </a:lnTo>
                        <a:lnTo>
                          <a:pt x="1692" y="162"/>
                        </a:lnTo>
                        <a:lnTo>
                          <a:pt x="1702" y="142"/>
                        </a:lnTo>
                        <a:lnTo>
                          <a:pt x="1710" y="122"/>
                        </a:lnTo>
                        <a:lnTo>
                          <a:pt x="1714" y="102"/>
                        </a:lnTo>
                        <a:lnTo>
                          <a:pt x="1718" y="82"/>
                        </a:lnTo>
                        <a:lnTo>
                          <a:pt x="1718" y="62"/>
                        </a:lnTo>
                        <a:lnTo>
                          <a:pt x="1718" y="62"/>
                        </a:lnTo>
                        <a:lnTo>
                          <a:pt x="1718" y="46"/>
                        </a:lnTo>
                        <a:lnTo>
                          <a:pt x="1716" y="30"/>
                        </a:lnTo>
                        <a:lnTo>
                          <a:pt x="1714" y="14"/>
                        </a:lnTo>
                        <a:lnTo>
                          <a:pt x="1708" y="0"/>
                        </a:lnTo>
                        <a:lnTo>
                          <a:pt x="1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ysClr val="window" lastClr="FFFFFF">
                          <a:alpha val="80000"/>
                        </a:sys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1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p:txBody>
              </p:sp>
              <p:sp>
                <p:nvSpPr>
                  <p:cNvPr id="59" name="Freeform 6"/>
                  <p:cNvSpPr>
                    <a:spLocks/>
                  </p:cNvSpPr>
                  <p:nvPr/>
                </p:nvSpPr>
                <p:spPr bwMode="auto">
                  <a:xfrm>
                    <a:off x="786154" y="1304423"/>
                    <a:ext cx="1028151" cy="36622"/>
                  </a:xfrm>
                  <a:custGeom>
                    <a:avLst/>
                    <a:gdLst/>
                    <a:ahLst/>
                    <a:cxnLst>
                      <a:cxn ang="0">
                        <a:pos x="10" y="0"/>
                      </a:cxn>
                      <a:cxn ang="0">
                        <a:pos x="10" y="0"/>
                      </a:cxn>
                      <a:cxn ang="0">
                        <a:pos x="6" y="14"/>
                      </a:cxn>
                      <a:cxn ang="0">
                        <a:pos x="2" y="30"/>
                      </a:cxn>
                      <a:cxn ang="0">
                        <a:pos x="0" y="46"/>
                      </a:cxn>
                      <a:cxn ang="0">
                        <a:pos x="0" y="62"/>
                      </a:cxn>
                      <a:cxn ang="0">
                        <a:pos x="0" y="62"/>
                      </a:cxn>
                      <a:cxn ang="0">
                        <a:pos x="2" y="82"/>
                      </a:cxn>
                      <a:cxn ang="0">
                        <a:pos x="4" y="102"/>
                      </a:cxn>
                      <a:cxn ang="0">
                        <a:pos x="10" y="122"/>
                      </a:cxn>
                      <a:cxn ang="0">
                        <a:pos x="18" y="142"/>
                      </a:cxn>
                      <a:cxn ang="0">
                        <a:pos x="28" y="162"/>
                      </a:cxn>
                      <a:cxn ang="0">
                        <a:pos x="38" y="180"/>
                      </a:cxn>
                      <a:cxn ang="0">
                        <a:pos x="52" y="198"/>
                      </a:cxn>
                      <a:cxn ang="0">
                        <a:pos x="68" y="216"/>
                      </a:cxn>
                      <a:cxn ang="0">
                        <a:pos x="84" y="234"/>
                      </a:cxn>
                      <a:cxn ang="0">
                        <a:pos x="104" y="252"/>
                      </a:cxn>
                      <a:cxn ang="0">
                        <a:pos x="124" y="268"/>
                      </a:cxn>
                      <a:cxn ang="0">
                        <a:pos x="146" y="284"/>
                      </a:cxn>
                      <a:cxn ang="0">
                        <a:pos x="170" y="300"/>
                      </a:cxn>
                      <a:cxn ang="0">
                        <a:pos x="196" y="316"/>
                      </a:cxn>
                      <a:cxn ang="0">
                        <a:pos x="224" y="330"/>
                      </a:cxn>
                      <a:cxn ang="0">
                        <a:pos x="252" y="344"/>
                      </a:cxn>
                      <a:cxn ang="0">
                        <a:pos x="312" y="370"/>
                      </a:cxn>
                      <a:cxn ang="0">
                        <a:pos x="378" y="392"/>
                      </a:cxn>
                      <a:cxn ang="0">
                        <a:pos x="450" y="412"/>
                      </a:cxn>
                      <a:cxn ang="0">
                        <a:pos x="524" y="430"/>
                      </a:cxn>
                      <a:cxn ang="0">
                        <a:pos x="604" y="444"/>
                      </a:cxn>
                      <a:cxn ang="0">
                        <a:pos x="686" y="452"/>
                      </a:cxn>
                      <a:cxn ang="0">
                        <a:pos x="772" y="458"/>
                      </a:cxn>
                      <a:cxn ang="0">
                        <a:pos x="860" y="462"/>
                      </a:cxn>
                      <a:cxn ang="0">
                        <a:pos x="860" y="462"/>
                      </a:cxn>
                      <a:cxn ang="0">
                        <a:pos x="948" y="458"/>
                      </a:cxn>
                      <a:cxn ang="0">
                        <a:pos x="1032" y="452"/>
                      </a:cxn>
                      <a:cxn ang="0">
                        <a:pos x="1116" y="444"/>
                      </a:cxn>
                      <a:cxn ang="0">
                        <a:pos x="1194" y="430"/>
                      </a:cxn>
                      <a:cxn ang="0">
                        <a:pos x="1270" y="412"/>
                      </a:cxn>
                      <a:cxn ang="0">
                        <a:pos x="1340" y="392"/>
                      </a:cxn>
                      <a:cxn ang="0">
                        <a:pos x="1406" y="370"/>
                      </a:cxn>
                      <a:cxn ang="0">
                        <a:pos x="1468" y="344"/>
                      </a:cxn>
                      <a:cxn ang="0">
                        <a:pos x="1496" y="330"/>
                      </a:cxn>
                      <a:cxn ang="0">
                        <a:pos x="1522" y="316"/>
                      </a:cxn>
                      <a:cxn ang="0">
                        <a:pos x="1548" y="300"/>
                      </a:cxn>
                      <a:cxn ang="0">
                        <a:pos x="1572" y="284"/>
                      </a:cxn>
                      <a:cxn ang="0">
                        <a:pos x="1594" y="268"/>
                      </a:cxn>
                      <a:cxn ang="0">
                        <a:pos x="1616" y="252"/>
                      </a:cxn>
                      <a:cxn ang="0">
                        <a:pos x="1634" y="234"/>
                      </a:cxn>
                      <a:cxn ang="0">
                        <a:pos x="1652" y="216"/>
                      </a:cxn>
                      <a:cxn ang="0">
                        <a:pos x="1666" y="198"/>
                      </a:cxn>
                      <a:cxn ang="0">
                        <a:pos x="1680" y="180"/>
                      </a:cxn>
                      <a:cxn ang="0">
                        <a:pos x="1692" y="162"/>
                      </a:cxn>
                      <a:cxn ang="0">
                        <a:pos x="1702" y="142"/>
                      </a:cxn>
                      <a:cxn ang="0">
                        <a:pos x="1710" y="122"/>
                      </a:cxn>
                      <a:cxn ang="0">
                        <a:pos x="1714" y="102"/>
                      </a:cxn>
                      <a:cxn ang="0">
                        <a:pos x="1718" y="82"/>
                      </a:cxn>
                      <a:cxn ang="0">
                        <a:pos x="1718" y="62"/>
                      </a:cxn>
                      <a:cxn ang="0">
                        <a:pos x="1718" y="62"/>
                      </a:cxn>
                      <a:cxn ang="0">
                        <a:pos x="1718" y="46"/>
                      </a:cxn>
                      <a:cxn ang="0">
                        <a:pos x="1716" y="30"/>
                      </a:cxn>
                      <a:cxn ang="0">
                        <a:pos x="1714" y="14"/>
                      </a:cxn>
                      <a:cxn ang="0">
                        <a:pos x="1708" y="0"/>
                      </a:cxn>
                      <a:cxn ang="0">
                        <a:pos x="10" y="0"/>
                      </a:cxn>
                    </a:cxnLst>
                    <a:rect l="0" t="0" r="r" b="b"/>
                    <a:pathLst>
                      <a:path w="1718" h="462">
                        <a:moveTo>
                          <a:pt x="10" y="0"/>
                        </a:moveTo>
                        <a:lnTo>
                          <a:pt x="10" y="0"/>
                        </a:lnTo>
                        <a:lnTo>
                          <a:pt x="6" y="14"/>
                        </a:lnTo>
                        <a:lnTo>
                          <a:pt x="2" y="30"/>
                        </a:lnTo>
                        <a:lnTo>
                          <a:pt x="0" y="46"/>
                        </a:lnTo>
                        <a:lnTo>
                          <a:pt x="0" y="62"/>
                        </a:lnTo>
                        <a:lnTo>
                          <a:pt x="0" y="62"/>
                        </a:lnTo>
                        <a:lnTo>
                          <a:pt x="2" y="82"/>
                        </a:lnTo>
                        <a:lnTo>
                          <a:pt x="4" y="102"/>
                        </a:lnTo>
                        <a:lnTo>
                          <a:pt x="10" y="122"/>
                        </a:lnTo>
                        <a:lnTo>
                          <a:pt x="18" y="142"/>
                        </a:lnTo>
                        <a:lnTo>
                          <a:pt x="28" y="162"/>
                        </a:lnTo>
                        <a:lnTo>
                          <a:pt x="38" y="180"/>
                        </a:lnTo>
                        <a:lnTo>
                          <a:pt x="52" y="198"/>
                        </a:lnTo>
                        <a:lnTo>
                          <a:pt x="68" y="216"/>
                        </a:lnTo>
                        <a:lnTo>
                          <a:pt x="84" y="234"/>
                        </a:lnTo>
                        <a:lnTo>
                          <a:pt x="104" y="252"/>
                        </a:lnTo>
                        <a:lnTo>
                          <a:pt x="124" y="268"/>
                        </a:lnTo>
                        <a:lnTo>
                          <a:pt x="146" y="284"/>
                        </a:lnTo>
                        <a:lnTo>
                          <a:pt x="170" y="300"/>
                        </a:lnTo>
                        <a:lnTo>
                          <a:pt x="196" y="316"/>
                        </a:lnTo>
                        <a:lnTo>
                          <a:pt x="224" y="330"/>
                        </a:lnTo>
                        <a:lnTo>
                          <a:pt x="252" y="344"/>
                        </a:lnTo>
                        <a:lnTo>
                          <a:pt x="312" y="370"/>
                        </a:lnTo>
                        <a:lnTo>
                          <a:pt x="378" y="392"/>
                        </a:lnTo>
                        <a:lnTo>
                          <a:pt x="450" y="412"/>
                        </a:lnTo>
                        <a:lnTo>
                          <a:pt x="524" y="430"/>
                        </a:lnTo>
                        <a:lnTo>
                          <a:pt x="604" y="444"/>
                        </a:lnTo>
                        <a:lnTo>
                          <a:pt x="686" y="452"/>
                        </a:lnTo>
                        <a:lnTo>
                          <a:pt x="772" y="458"/>
                        </a:lnTo>
                        <a:lnTo>
                          <a:pt x="860" y="462"/>
                        </a:lnTo>
                        <a:lnTo>
                          <a:pt x="860" y="462"/>
                        </a:lnTo>
                        <a:lnTo>
                          <a:pt x="948" y="458"/>
                        </a:lnTo>
                        <a:lnTo>
                          <a:pt x="1032" y="452"/>
                        </a:lnTo>
                        <a:lnTo>
                          <a:pt x="1116" y="444"/>
                        </a:lnTo>
                        <a:lnTo>
                          <a:pt x="1194" y="430"/>
                        </a:lnTo>
                        <a:lnTo>
                          <a:pt x="1270" y="412"/>
                        </a:lnTo>
                        <a:lnTo>
                          <a:pt x="1340" y="392"/>
                        </a:lnTo>
                        <a:lnTo>
                          <a:pt x="1406" y="370"/>
                        </a:lnTo>
                        <a:lnTo>
                          <a:pt x="1468" y="344"/>
                        </a:lnTo>
                        <a:lnTo>
                          <a:pt x="1496" y="330"/>
                        </a:lnTo>
                        <a:lnTo>
                          <a:pt x="1522" y="316"/>
                        </a:lnTo>
                        <a:lnTo>
                          <a:pt x="1548" y="300"/>
                        </a:lnTo>
                        <a:lnTo>
                          <a:pt x="1572" y="284"/>
                        </a:lnTo>
                        <a:lnTo>
                          <a:pt x="1594" y="268"/>
                        </a:lnTo>
                        <a:lnTo>
                          <a:pt x="1616" y="252"/>
                        </a:lnTo>
                        <a:lnTo>
                          <a:pt x="1634" y="234"/>
                        </a:lnTo>
                        <a:lnTo>
                          <a:pt x="1652" y="216"/>
                        </a:lnTo>
                        <a:lnTo>
                          <a:pt x="1666" y="198"/>
                        </a:lnTo>
                        <a:lnTo>
                          <a:pt x="1680" y="180"/>
                        </a:lnTo>
                        <a:lnTo>
                          <a:pt x="1692" y="162"/>
                        </a:lnTo>
                        <a:lnTo>
                          <a:pt x="1702" y="142"/>
                        </a:lnTo>
                        <a:lnTo>
                          <a:pt x="1710" y="122"/>
                        </a:lnTo>
                        <a:lnTo>
                          <a:pt x="1714" y="102"/>
                        </a:lnTo>
                        <a:lnTo>
                          <a:pt x="1718" y="82"/>
                        </a:lnTo>
                        <a:lnTo>
                          <a:pt x="1718" y="62"/>
                        </a:lnTo>
                        <a:lnTo>
                          <a:pt x="1718" y="62"/>
                        </a:lnTo>
                        <a:lnTo>
                          <a:pt x="1718" y="46"/>
                        </a:lnTo>
                        <a:lnTo>
                          <a:pt x="1716" y="30"/>
                        </a:lnTo>
                        <a:lnTo>
                          <a:pt x="1714" y="14"/>
                        </a:lnTo>
                        <a:lnTo>
                          <a:pt x="1708" y="0"/>
                        </a:lnTo>
                        <a:lnTo>
                          <a:pt x="1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">
                        <a:sysClr val="window" lastClr="FFFFFF">
                          <a:alpha val="80000"/>
                        </a:sys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1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KoPub돋움체 Bold" panose="02020603020101020101" pitchFamily="18" charset="-127"/>
                      <a:ea typeface="KoPub돋움체 Bold" panose="02020603020101020101" pitchFamily="18" charset="-127"/>
                    </a:endParaRPr>
                  </a:p>
                </p:txBody>
              </p:sp>
            </p:grpSp>
          </p:grpSp>
          <p:sp>
            <p:nvSpPr>
              <p:cNvPr id="55" name="TextBox 9"/>
              <p:cNvSpPr txBox="1"/>
              <p:nvPr/>
            </p:nvSpPr>
            <p:spPr>
              <a:xfrm>
                <a:off x="5257680" y="1952945"/>
                <a:ext cx="1852720" cy="33061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342900" marR="0" lvl="0" indent="-342900" algn="ctr" defTabSz="914400" rtl="0" eaLnBrk="1" fontAlgn="auto" latinLnBrk="1" hangingPunct="1">
                  <a:lnSpc>
                    <a:spcPts val="15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연도별 현장조사 및 부정수급 적발 실적</a:t>
                </a:r>
              </a:p>
            </p:txBody>
          </p:sp>
        </p:grpSp>
      </p:grpSp>
      <p:sp>
        <p:nvSpPr>
          <p:cNvPr id="65" name="TextBox 1"/>
          <p:cNvSpPr txBox="1"/>
          <p:nvPr/>
        </p:nvSpPr>
        <p:spPr>
          <a:xfrm>
            <a:off x="1189026" y="2069031"/>
            <a:ext cx="942423" cy="21602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적발기관수</a:t>
            </a: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1400980" y="2689126"/>
            <a:ext cx="954547" cy="21602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현장조사</a:t>
            </a:r>
            <a:endParaRPr kumimoji="0" lang="en-US" altLang="ko-KR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적발금액</a:t>
            </a:r>
            <a:endParaRPr kumimoji="0" lang="en-US" altLang="ko-KR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kumimoji="0" lang="ko-KR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천 원</a:t>
            </a:r>
            <a:r>
              <a:rPr kumimoji="0" lang="en-US" altLang="ko-KR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7" name="덧셈 기호 66"/>
          <p:cNvSpPr/>
          <p:nvPr/>
        </p:nvSpPr>
        <p:spPr>
          <a:xfrm>
            <a:off x="2301730" y="5153104"/>
            <a:ext cx="326054" cy="339874"/>
          </a:xfrm>
          <a:prstGeom prst="mathPlus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68" name="덧셈 기호 67"/>
          <p:cNvSpPr/>
          <p:nvPr/>
        </p:nvSpPr>
        <p:spPr>
          <a:xfrm>
            <a:off x="4445344" y="5160246"/>
            <a:ext cx="326054" cy="339874"/>
          </a:xfrm>
          <a:prstGeom prst="mathPlus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69" name="덧셈 기호 68"/>
          <p:cNvSpPr/>
          <p:nvPr/>
        </p:nvSpPr>
        <p:spPr>
          <a:xfrm>
            <a:off x="6622210" y="5160246"/>
            <a:ext cx="326054" cy="339874"/>
          </a:xfrm>
          <a:prstGeom prst="mathPlus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992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부정수급 발생의 원인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 rot="5400000">
            <a:off x="132933" y="1358772"/>
            <a:ext cx="504056" cy="36000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5" name="직사각형 4"/>
          <p:cNvSpPr/>
          <p:nvPr/>
        </p:nvSpPr>
        <p:spPr bwMode="auto">
          <a:xfrm>
            <a:off x="467544" y="1090836"/>
            <a:ext cx="7128792" cy="576064"/>
          </a:xfrm>
          <a:prstGeom prst="rect">
            <a:avLst/>
          </a:prstGeom>
          <a:noFill/>
          <a:ln w="9525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이용자 바우처 카드 보관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(</a:t>
            </a:r>
            <a:r>
              <a:rPr kumimoji="0" lang="ko-KR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부정수급의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시작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)</a:t>
            </a:r>
            <a:endParaRPr kumimoji="0" lang="ko-KR" altLang="en-US" sz="2000" b="1" i="0" u="none" strike="noStrike" kern="1200" cap="none" spc="-15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anose="020B0604000101010101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08528" y="1913732"/>
            <a:ext cx="8064000" cy="2019324"/>
          </a:xfrm>
          <a:prstGeom prst="rect">
            <a:avLst/>
          </a:prstGeom>
          <a:solidFill>
            <a:srgbClr val="DCECEF"/>
          </a:solidFill>
          <a:ln w="25400" cap="flat" cmpd="sng" algn="ctr">
            <a:noFill/>
            <a:prstDash val="solid"/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rtlCol="0"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00688" y="4221088"/>
            <a:ext cx="8071840" cy="1224136"/>
          </a:xfrm>
          <a:prstGeom prst="rect">
            <a:avLst/>
          </a:prstGeom>
          <a:solidFill>
            <a:schemeClr val="accent1">
              <a:alpha val="75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상대방 카드 소지로 언제 어디서든 부정수급 가능</a:t>
            </a:r>
            <a:b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제일 기본이 되는 원칙만 지키더라도 대부분의 부정수급 예방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8067" y="2167696"/>
            <a:ext cx="78581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집단 규모를 위반한 서비스 제공 후 임의의 날짜와 타 </a:t>
            </a:r>
            <a:r>
              <a:rPr kumimoji="0" lang="ko-KR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제공인력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ID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를 도용한 바우처 결제</a:t>
            </a:r>
            <a:endParaRPr kumimoji="0" lang="en-US" altLang="ko-KR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anose="020B0604000101010101" pitchFamily="50" charset="-127"/>
            </a:endParaRPr>
          </a:p>
          <a:p>
            <a:pPr marL="285750" marR="0" lvl="0" indent="-28575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해당 일정에 출석하지 않은 이용자의 바우처 </a:t>
            </a:r>
            <a:r>
              <a:rPr kumimoji="0" lang="ko-KR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허위결제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6242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부정수급 발생의 원인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 rot="5400000">
            <a:off x="132933" y="1358772"/>
            <a:ext cx="504056" cy="36000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5" name="직사각형 4"/>
          <p:cNvSpPr/>
          <p:nvPr/>
        </p:nvSpPr>
        <p:spPr bwMode="auto">
          <a:xfrm>
            <a:off x="467544" y="1090836"/>
            <a:ext cx="7128792" cy="576064"/>
          </a:xfrm>
          <a:prstGeom prst="rect">
            <a:avLst/>
          </a:prstGeom>
          <a:noFill/>
          <a:ln w="9525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바우처를 </a:t>
            </a:r>
            <a:r>
              <a:rPr kumimoji="0" lang="ko-KR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현금성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급여로 여기는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인식</a:t>
            </a:r>
            <a:endParaRPr kumimoji="0" lang="ko-KR" altLang="en-US" sz="2000" b="1" i="0" u="none" strike="noStrike" kern="1200" cap="none" spc="-15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anose="020B0604000101010101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08528" y="1844824"/>
            <a:ext cx="8064000" cy="2163340"/>
          </a:xfrm>
          <a:prstGeom prst="rect">
            <a:avLst/>
          </a:prstGeom>
          <a:solidFill>
            <a:srgbClr val="DCECEF"/>
          </a:solidFill>
          <a:ln w="25400" cap="flat" cmpd="sng" algn="ctr">
            <a:noFill/>
            <a:prstDash val="solid"/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rtlCol="0"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8067" y="1991940"/>
            <a:ext cx="7858180" cy="1893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바우처는 복지서비스 이용권이므로 이용 후 남는 바우처는 반납해야 하나 </a:t>
            </a:r>
            <a:r>
              <a:rPr kumimoji="0" lang="ko-KR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허위결제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후 급여 </a:t>
            </a:r>
            <a:r>
              <a:rPr kumimoji="0" lang="ko-KR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분취</a:t>
            </a:r>
            <a:endParaRPr kumimoji="0" lang="en-US" altLang="ko-KR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anose="020B0604000101010101" pitchFamily="50" charset="-127"/>
            </a:endParaRPr>
          </a:p>
          <a:p>
            <a:pPr marL="285750" marR="0" lvl="0" indent="-28575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본인만 사용 가능한 바우처를 타인에게 양도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,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소위 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‘</a:t>
            </a:r>
            <a:r>
              <a:rPr kumimoji="0" lang="ko-KR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바우처깡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’</a:t>
            </a:r>
          </a:p>
          <a:p>
            <a:pPr marL="285750" marR="0" lvl="0" indent="-28575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이용자와 합의하면 바우처 이용 원칙은 무시하는 경향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anose="020B0604000101010101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01154" y="4323904"/>
            <a:ext cx="8071374" cy="1516615"/>
          </a:xfrm>
          <a:prstGeom prst="rect">
            <a:avLst/>
          </a:prstGeom>
          <a:solidFill>
            <a:schemeClr val="accent1">
              <a:alpha val="75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‘</a:t>
            </a:r>
            <a:r>
              <a:rPr kumimoji="0" lang="ko-KR" alt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내꺼니까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마음대로 해도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돼</a:t>
            </a: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’,‘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이용자가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양도하라고 했어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’</a:t>
            </a:r>
            <a:b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바우처 급여는 이용자가 지불하는 것이 아닌 </a:t>
            </a:r>
            <a:r>
              <a:rPr kumimoji="0" lang="ko-KR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공공재정이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투입되는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것이므로</a:t>
            </a:r>
            <a:endParaRPr kumimoji="0" lang="en-US" altLang="ko-KR" sz="1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marR="0" lvl="0" indent="0" algn="ctr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서비스 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원칙 반드시 준수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!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198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사회서비스 적정급여관리 프로세스</a:t>
            </a:r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179512" y="1124744"/>
            <a:ext cx="8712968" cy="4896544"/>
            <a:chOff x="179512" y="1124744"/>
            <a:chExt cx="8712968" cy="4896544"/>
          </a:xfrm>
        </p:grpSpPr>
        <p:pic>
          <p:nvPicPr>
            <p:cNvPr id="6" name="그림 5" descr="화살표.png"/>
            <p:cNvPicPr>
              <a:picLocks noChangeAspect="1"/>
            </p:cNvPicPr>
            <p:nvPr/>
          </p:nvPicPr>
          <p:blipFill>
            <a:blip r:embed="rId3" cstate="print"/>
            <a:srcRect t="13210" b="15916"/>
            <a:stretch>
              <a:fillRect/>
            </a:stretch>
          </p:blipFill>
          <p:spPr>
            <a:xfrm>
              <a:off x="2028022" y="1730514"/>
              <a:ext cx="323003" cy="927320"/>
            </a:xfrm>
            <a:prstGeom prst="rect">
              <a:avLst/>
            </a:prstGeom>
          </p:spPr>
        </p:pic>
        <p:pic>
          <p:nvPicPr>
            <p:cNvPr id="7" name="그림 6" descr="화살표.png"/>
            <p:cNvPicPr>
              <a:picLocks noChangeAspect="1"/>
            </p:cNvPicPr>
            <p:nvPr/>
          </p:nvPicPr>
          <p:blipFill>
            <a:blip r:embed="rId3" cstate="print"/>
            <a:srcRect t="13210" b="15916"/>
            <a:stretch>
              <a:fillRect/>
            </a:stretch>
          </p:blipFill>
          <p:spPr>
            <a:xfrm>
              <a:off x="4246908" y="1732594"/>
              <a:ext cx="323003" cy="927320"/>
            </a:xfrm>
            <a:prstGeom prst="rect">
              <a:avLst/>
            </a:prstGeom>
          </p:spPr>
        </p:pic>
        <p:pic>
          <p:nvPicPr>
            <p:cNvPr id="8" name="그림 7" descr="화살표.png"/>
            <p:cNvPicPr>
              <a:picLocks noChangeAspect="1"/>
            </p:cNvPicPr>
            <p:nvPr/>
          </p:nvPicPr>
          <p:blipFill>
            <a:blip r:embed="rId3" cstate="print"/>
            <a:srcRect t="13210" b="15916"/>
            <a:stretch>
              <a:fillRect/>
            </a:stretch>
          </p:blipFill>
          <p:spPr>
            <a:xfrm>
              <a:off x="6479156" y="1730979"/>
              <a:ext cx="323003" cy="927320"/>
            </a:xfrm>
            <a:prstGeom prst="rect">
              <a:avLst/>
            </a:prstGeom>
          </p:spPr>
        </p:pic>
        <p:pic>
          <p:nvPicPr>
            <p:cNvPr id="9" name="그림 8" descr="화살표.png"/>
            <p:cNvPicPr>
              <a:picLocks noChangeAspect="1"/>
            </p:cNvPicPr>
            <p:nvPr/>
          </p:nvPicPr>
          <p:blipFill>
            <a:blip r:embed="rId3" cstate="print"/>
            <a:srcRect t="13210" b="15916"/>
            <a:stretch>
              <a:fillRect/>
            </a:stretch>
          </p:blipFill>
          <p:spPr>
            <a:xfrm rot="10800000">
              <a:off x="8024056" y="3788637"/>
              <a:ext cx="323003" cy="927320"/>
            </a:xfrm>
            <a:prstGeom prst="rect">
              <a:avLst/>
            </a:prstGeom>
          </p:spPr>
        </p:pic>
        <p:sp>
          <p:nvSpPr>
            <p:cNvPr id="11" name="모서리가 둥근 직사각형 10"/>
            <p:cNvSpPr/>
            <p:nvPr/>
          </p:nvSpPr>
          <p:spPr>
            <a:xfrm>
              <a:off x="6980571" y="3796055"/>
              <a:ext cx="1795763" cy="2074103"/>
            </a:xfrm>
            <a:prstGeom prst="roundRect">
              <a:avLst/>
            </a:prstGeom>
            <a:solidFill>
              <a:srgbClr val="F1A042"/>
            </a:solidFill>
            <a:ln w="28575">
              <a:solidFill>
                <a:schemeClr val="bg1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v"/>
                <a:defRPr/>
              </a:pPr>
              <a:endParaRPr lang="ko-KR" altLang="en-US" sz="14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7003003" y="3988384"/>
              <a:ext cx="17735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ctr">
                <a:spcBef>
                  <a:spcPct val="50000"/>
                </a:spcBef>
              </a:pPr>
              <a:r>
                <a:rPr lang="ko-KR" altLang="en-US" sz="1800" dirty="0" smtClean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rPr>
                <a:t>이상결제 추출</a:t>
              </a:r>
              <a:endParaRPr lang="ko-KR" altLang="en-US" sz="1800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4572000" y="1197668"/>
              <a:ext cx="1795762" cy="2074103"/>
            </a:xfrm>
            <a:prstGeom prst="roundRect">
              <a:avLst/>
            </a:prstGeom>
            <a:solidFill>
              <a:srgbClr val="008E40"/>
            </a:solidFill>
            <a:ln w="28575">
              <a:solidFill>
                <a:schemeClr val="bg1"/>
              </a:solidFill>
              <a:headEnd/>
              <a:tailEnd/>
            </a:ln>
            <a:effectLst>
              <a:outerShdw blurRad="38100" dist="12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4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4585705" y="1373971"/>
              <a:ext cx="177349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ctr">
                <a:spcBef>
                  <a:spcPct val="50000"/>
                </a:spcBef>
              </a:pPr>
              <a:r>
                <a:rPr lang="ko-KR" altLang="en-US" sz="2000" dirty="0" smtClean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rPr>
                <a:t>지급</a:t>
              </a:r>
              <a:endParaRPr lang="ko-KR" altLang="en-US" sz="2000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</p:txBody>
        </p:sp>
        <p:grpSp>
          <p:nvGrpSpPr>
            <p:cNvPr id="17" name="그룹 119"/>
            <p:cNvGrpSpPr/>
            <p:nvPr/>
          </p:nvGrpSpPr>
          <p:grpSpPr>
            <a:xfrm>
              <a:off x="179512" y="1187690"/>
              <a:ext cx="1795933" cy="2074097"/>
              <a:chOff x="395536" y="2276872"/>
              <a:chExt cx="1797815" cy="618728"/>
            </a:xfrm>
          </p:grpSpPr>
          <p:sp>
            <p:nvSpPr>
              <p:cNvPr id="22" name="모서리가 둥근 직사각형 21"/>
              <p:cNvSpPr/>
              <p:nvPr/>
            </p:nvSpPr>
            <p:spPr>
              <a:xfrm>
                <a:off x="395536" y="2276872"/>
                <a:ext cx="1797645" cy="618728"/>
              </a:xfrm>
              <a:prstGeom prst="roundRect">
                <a:avLst/>
              </a:prstGeom>
              <a:gradFill flip="none" rotWithShape="1">
                <a:gsLst>
                  <a:gs pos="25000">
                    <a:srgbClr val="336EAF"/>
                  </a:gs>
                  <a:gs pos="100000">
                    <a:srgbClr val="48B1F2"/>
                  </a:gs>
                </a:gsLst>
                <a:lin ang="16200000" scaled="1"/>
                <a:tileRect/>
              </a:gradFill>
              <a:ln>
                <a:solidFill>
                  <a:schemeClr val="bg1"/>
                </a:solidFill>
              </a:ln>
              <a:effectLst>
                <a:outerShdw blurRad="381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ko-KR" altLang="en-US" sz="1400" dirty="0" smtClean="0"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417992" y="2330846"/>
                <a:ext cx="1775359" cy="1193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>
                  <a:spcBef>
                    <a:spcPct val="50000"/>
                  </a:spcBef>
                </a:pPr>
                <a:r>
                  <a:rPr lang="ko-KR" altLang="en-US" sz="2000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결제</a:t>
                </a:r>
                <a:r>
                  <a:rPr lang="en-US" altLang="ko-KR" sz="2000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(</a:t>
                </a:r>
                <a:r>
                  <a:rPr lang="ko-KR" altLang="en-US" sz="2000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청구</a:t>
                </a:r>
                <a:r>
                  <a:rPr lang="en-US" altLang="ko-KR" sz="2000" dirty="0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)</a:t>
                </a:r>
                <a:endParaRPr lang="ko-KR" altLang="en-US" sz="2000" dirty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endParaRPr>
              </a:p>
            </p:txBody>
          </p:sp>
        </p:grpSp>
        <p:sp>
          <p:nvSpPr>
            <p:cNvPr id="18" name="AutoShape 10"/>
            <p:cNvSpPr>
              <a:spLocks noChangeArrowheads="1"/>
            </p:cNvSpPr>
            <p:nvPr/>
          </p:nvSpPr>
          <p:spPr bwMode="gray">
            <a:xfrm>
              <a:off x="293787" y="1793475"/>
              <a:ext cx="1578704" cy="1335344"/>
            </a:xfrm>
            <a:prstGeom prst="roundRect">
              <a:avLst>
                <a:gd name="adj" fmla="val 13003"/>
              </a:avLst>
            </a:prstGeom>
            <a:solidFill>
              <a:schemeClr val="bg1"/>
            </a:solidFill>
            <a:ln w="9525">
              <a:solidFill>
                <a:srgbClr val="356BA1">
                  <a:alpha val="70000"/>
                </a:srgbClr>
              </a:solidFill>
              <a:round/>
              <a:headEnd/>
              <a:tailEnd/>
            </a:ln>
          </p:spPr>
          <p:txBody>
            <a:bodyPr lIns="0" tIns="108000" rIns="72000" bIns="108000" anchor="t"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/>
            <a:p>
              <a:pPr marL="180975" lvl="1" indent="-85725" algn="ctr" defTabSz="1330325" eaLnBrk="0" fontAlgn="auto" hangingPunct="0"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defRPr/>
              </a:pPr>
              <a:endParaRPr kumimoji="0" lang="ko-KR" altLang="en-US" sz="1150" kern="0" spc="-50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825" y="1978432"/>
              <a:ext cx="6283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제공기관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8392" y="2449848"/>
              <a:ext cx="1234313" cy="5078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서비스 비용 결제 시</a:t>
              </a:r>
              <a:endPara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전자바우처시스템으로</a:t>
              </a:r>
              <a:endPara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자동 청구 처리</a:t>
              </a:r>
              <a:endPara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>
            <a:xfrm>
              <a:off x="394088" y="2340538"/>
              <a:ext cx="1404586" cy="1773"/>
            </a:xfrm>
            <a:prstGeom prst="line">
              <a:avLst/>
            </a:prstGeom>
            <a:ln w="19050">
              <a:solidFill>
                <a:srgbClr val="BD022F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utoShape 10"/>
            <p:cNvSpPr>
              <a:spLocks noChangeArrowheads="1"/>
            </p:cNvSpPr>
            <p:nvPr/>
          </p:nvSpPr>
          <p:spPr bwMode="gray">
            <a:xfrm>
              <a:off x="4679364" y="1795804"/>
              <a:ext cx="1578703" cy="1335344"/>
            </a:xfrm>
            <a:prstGeom prst="roundRect">
              <a:avLst>
                <a:gd name="adj" fmla="val 13003"/>
              </a:avLst>
            </a:prstGeom>
            <a:solidFill>
              <a:schemeClr val="bg1"/>
            </a:solidFill>
            <a:ln w="9525">
              <a:solidFill>
                <a:srgbClr val="356BA1">
                  <a:alpha val="70000"/>
                </a:srgbClr>
              </a:solidFill>
              <a:round/>
              <a:headEnd/>
              <a:tailEnd/>
            </a:ln>
          </p:spPr>
          <p:txBody>
            <a:bodyPr lIns="0" tIns="108000" rIns="72000" bIns="108000" anchor="t"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/>
            <a:p>
              <a:pPr marL="180975" lvl="1" indent="-85725" algn="ctr" defTabSz="1330325" eaLnBrk="0" fontAlgn="auto" hangingPunct="0"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defRPr/>
              </a:pPr>
              <a:endParaRPr kumimoji="0" lang="ko-KR" altLang="en-US" sz="1150" kern="0" spc="-50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cxnSp>
          <p:nvCxnSpPr>
            <p:cNvPr id="26" name="직선 연결선 25"/>
            <p:cNvCxnSpPr/>
            <p:nvPr/>
          </p:nvCxnSpPr>
          <p:spPr>
            <a:xfrm>
              <a:off x="4772513" y="2341425"/>
              <a:ext cx="1404585" cy="11"/>
            </a:xfrm>
            <a:prstGeom prst="line">
              <a:avLst/>
            </a:prstGeom>
            <a:ln w="19050">
              <a:solidFill>
                <a:srgbClr val="BD022F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AutoShape 10"/>
            <p:cNvSpPr>
              <a:spLocks noChangeArrowheads="1"/>
            </p:cNvSpPr>
            <p:nvPr/>
          </p:nvSpPr>
          <p:spPr bwMode="gray">
            <a:xfrm>
              <a:off x="7098086" y="4414614"/>
              <a:ext cx="1578703" cy="1335344"/>
            </a:xfrm>
            <a:prstGeom prst="roundRect">
              <a:avLst>
                <a:gd name="adj" fmla="val 13003"/>
              </a:avLst>
            </a:prstGeom>
            <a:solidFill>
              <a:schemeClr val="bg1"/>
            </a:solidFill>
            <a:ln w="9525">
              <a:solidFill>
                <a:srgbClr val="356BA1">
                  <a:alpha val="70000"/>
                </a:srgbClr>
              </a:solidFill>
              <a:round/>
              <a:headEnd/>
              <a:tailEnd/>
            </a:ln>
          </p:spPr>
          <p:txBody>
            <a:bodyPr lIns="0" tIns="108000" rIns="72000" bIns="108000" anchor="t"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/>
            <a:p>
              <a:pPr marL="180975" lvl="1" indent="-85725" algn="ctr" defTabSz="1330325" eaLnBrk="0" fontAlgn="auto" hangingPunct="0"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defRPr/>
              </a:pPr>
              <a:endParaRPr kumimoji="0" lang="ko-KR" altLang="en-US" sz="1150" kern="0" spc="-50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164288" y="4596655"/>
              <a:ext cx="1475575" cy="2077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13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한국사회보장정보원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092280" y="5108381"/>
              <a:ext cx="1653192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11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이상결제</a:t>
              </a:r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모니터링 유형에</a:t>
              </a:r>
              <a:endPara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대한 </a:t>
              </a:r>
              <a:r>
                <a:rPr lang="ko-KR" altLang="en-US" sz="11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부정의심</a:t>
              </a:r>
              <a:endPara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결제 추출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→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지자체 전송</a:t>
              </a:r>
              <a:endPara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cxnSp>
          <p:nvCxnSpPr>
            <p:cNvPr id="30" name="직선 연결선 29"/>
            <p:cNvCxnSpPr/>
            <p:nvPr/>
          </p:nvCxnSpPr>
          <p:spPr>
            <a:xfrm>
              <a:off x="7200113" y="4959768"/>
              <a:ext cx="1404585" cy="11"/>
            </a:xfrm>
            <a:prstGeom prst="line">
              <a:avLst/>
            </a:prstGeom>
            <a:ln w="19050">
              <a:solidFill>
                <a:srgbClr val="BD022F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그룹 101"/>
            <p:cNvGrpSpPr/>
            <p:nvPr/>
          </p:nvGrpSpPr>
          <p:grpSpPr>
            <a:xfrm>
              <a:off x="4512762" y="3796055"/>
              <a:ext cx="1795933" cy="2074103"/>
              <a:chOff x="395536" y="2276872"/>
              <a:chExt cx="1797815" cy="618728"/>
            </a:xfrm>
          </p:grpSpPr>
          <p:sp>
            <p:nvSpPr>
              <p:cNvPr id="37" name="모서리가 둥근 직사각형 36"/>
              <p:cNvSpPr/>
              <p:nvPr/>
            </p:nvSpPr>
            <p:spPr>
              <a:xfrm>
                <a:off x="395536" y="2276872"/>
                <a:ext cx="1797645" cy="618728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ko-KR" altLang="en-US" sz="1400" dirty="0" smtClean="0"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417992" y="2317741"/>
                <a:ext cx="1775359" cy="1545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>
                  <a:lnSpc>
                    <a:spcPts val="1000"/>
                  </a:lnSpc>
                  <a:spcBef>
                    <a:spcPct val="50000"/>
                  </a:spcBef>
                </a:pPr>
                <a:r>
                  <a:rPr lang="ko-KR" altLang="en-US" sz="2000" dirty="0" err="1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지급비용</a:t>
                </a:r>
                <a:endParaRPr lang="en-US" altLang="ko-KR" sz="2000" dirty="0" smtClean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endParaRPr>
              </a:p>
              <a:p>
                <a:pPr marL="342900" indent="-342900" algn="ctr">
                  <a:lnSpc>
                    <a:spcPts val="1000"/>
                  </a:lnSpc>
                  <a:spcBef>
                    <a:spcPct val="50000"/>
                  </a:spcBef>
                </a:pPr>
                <a:r>
                  <a:rPr lang="ko-KR" altLang="en-US" sz="2000" dirty="0" err="1" smtClean="0"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Arial" pitchFamily="34" charset="0"/>
                  </a:rPr>
                  <a:t>사후심사</a:t>
                </a:r>
                <a:endParaRPr lang="en-US" altLang="ko-KR" sz="2000" dirty="0" smtClean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endParaRPr>
              </a:p>
            </p:txBody>
          </p:sp>
        </p:grpSp>
        <p:sp>
          <p:nvSpPr>
            <p:cNvPr id="33" name="AutoShape 10"/>
            <p:cNvSpPr>
              <a:spLocks noChangeArrowheads="1"/>
            </p:cNvSpPr>
            <p:nvPr/>
          </p:nvSpPr>
          <p:spPr bwMode="gray">
            <a:xfrm>
              <a:off x="4627037" y="4434777"/>
              <a:ext cx="1578704" cy="1335344"/>
            </a:xfrm>
            <a:prstGeom prst="roundRect">
              <a:avLst>
                <a:gd name="adj" fmla="val 13003"/>
              </a:avLst>
            </a:prstGeom>
            <a:solidFill>
              <a:schemeClr val="bg1"/>
            </a:solidFill>
            <a:ln w="9525">
              <a:solidFill>
                <a:srgbClr val="356BA1">
                  <a:alpha val="70000"/>
                </a:srgbClr>
              </a:solidFill>
              <a:round/>
              <a:headEnd/>
              <a:tailEnd/>
            </a:ln>
          </p:spPr>
          <p:txBody>
            <a:bodyPr lIns="0" tIns="108000" rIns="72000" bIns="108000" anchor="t"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/>
            <a:p>
              <a:pPr marL="180975" lvl="1" indent="-85725" algn="ctr" defTabSz="1330325" eaLnBrk="0" fontAlgn="auto" hangingPunct="0"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defRPr/>
              </a:pPr>
              <a:endParaRPr kumimoji="0" lang="ko-KR" altLang="en-US" sz="1150" kern="0" spc="-50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980415" y="4622904"/>
              <a:ext cx="88806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400" b="1" spc="-15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지자체</a:t>
              </a:r>
              <a:r>
                <a:rPr lang="en-US" altLang="ko-KR" sz="14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·</a:t>
              </a:r>
              <a:r>
                <a:rPr lang="ko-KR" altLang="en-US" sz="14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정보원</a:t>
              </a:r>
              <a:endPara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447190" y="5100198"/>
              <a:ext cx="64" cy="1681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endParaRPr lang="en-US" altLang="ko-KR" sz="1100" dirty="0" smtClean="0">
                <a:solidFill>
                  <a:schemeClr val="tx2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4727338" y="4985010"/>
              <a:ext cx="1404586" cy="1773"/>
            </a:xfrm>
            <a:prstGeom prst="line">
              <a:avLst/>
            </a:prstGeom>
            <a:ln w="19050">
              <a:solidFill>
                <a:srgbClr val="BD022F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모서리가 둥근 직사각형 38"/>
            <p:cNvSpPr/>
            <p:nvPr/>
          </p:nvSpPr>
          <p:spPr>
            <a:xfrm>
              <a:off x="2491830" y="3787344"/>
              <a:ext cx="1795762" cy="2074103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sz="14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514649" y="4096765"/>
              <a:ext cx="1773500" cy="258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ctr">
                <a:lnSpc>
                  <a:spcPts val="1000"/>
                </a:lnSpc>
                <a:spcBef>
                  <a:spcPct val="50000"/>
                </a:spcBef>
              </a:pPr>
              <a:r>
                <a:rPr lang="ko-KR" altLang="en-US" sz="2000" dirty="0" smtClean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rPr>
                <a:t>현장조사</a:t>
              </a:r>
              <a:endParaRPr lang="ko-KR" altLang="en-US" sz="2800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</p:txBody>
        </p:sp>
        <p:sp>
          <p:nvSpPr>
            <p:cNvPr id="41" name="AutoShape 10"/>
            <p:cNvSpPr>
              <a:spLocks noChangeArrowheads="1"/>
            </p:cNvSpPr>
            <p:nvPr/>
          </p:nvSpPr>
          <p:spPr bwMode="gray">
            <a:xfrm>
              <a:off x="2608072" y="4425420"/>
              <a:ext cx="1578703" cy="1335344"/>
            </a:xfrm>
            <a:prstGeom prst="roundRect">
              <a:avLst>
                <a:gd name="adj" fmla="val 13003"/>
              </a:avLst>
            </a:prstGeom>
            <a:solidFill>
              <a:schemeClr val="bg1"/>
            </a:solidFill>
            <a:ln w="9525">
              <a:solidFill>
                <a:srgbClr val="356BA1">
                  <a:alpha val="70000"/>
                </a:srgbClr>
              </a:solidFill>
              <a:round/>
              <a:headEnd/>
              <a:tailEnd/>
            </a:ln>
          </p:spPr>
          <p:txBody>
            <a:bodyPr lIns="0" tIns="108000" rIns="72000" bIns="108000" anchor="t"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/>
            <a:p>
              <a:pPr marL="180975" lvl="1" indent="-85725" algn="ctr" defTabSz="1330325" eaLnBrk="0" fontAlgn="auto" hangingPunct="0"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defRPr/>
              </a:pPr>
              <a:endParaRPr kumimoji="0" lang="ko-KR" altLang="en-US" sz="1150" kern="0" spc="-50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699792" y="4607510"/>
              <a:ext cx="140877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1400" b="1" spc="-1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복지부</a:t>
              </a:r>
              <a:r>
                <a:rPr lang="en-US" altLang="ko-KR" sz="1400" b="1" spc="-1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·</a:t>
              </a:r>
              <a:r>
                <a:rPr lang="ko-KR" altLang="en-US" sz="1400" b="1" spc="-15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지자체</a:t>
              </a:r>
              <a:r>
                <a:rPr lang="en-US" altLang="ko-KR" sz="1400" b="1" spc="-1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·</a:t>
              </a:r>
              <a:r>
                <a:rPr lang="ko-KR" altLang="en-US" sz="1400" b="1" spc="-1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정보원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655537" y="5113936"/>
              <a:ext cx="1484415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11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클린센터</a:t>
              </a:r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1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부정신고</a:t>
              </a:r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접수</a:t>
              </a:r>
              <a:r>
                <a:rPr lang="en-US" altLang="ko-KR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</a:t>
              </a:r>
            </a:p>
            <a:p>
              <a:pPr algn="ctr"/>
              <a:r>
                <a:rPr lang="ko-KR" altLang="en-US" sz="1100" spc="-15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이상결제</a:t>
              </a:r>
              <a:r>
                <a:rPr lang="ko-KR" altLang="en-US" sz="1100" spc="-1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내역에 대한</a:t>
              </a:r>
              <a:endParaRPr lang="en-US" altLang="ko-KR" sz="11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100" spc="-1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제공기관 현장 실사</a:t>
              </a:r>
            </a:p>
          </p:txBody>
        </p:sp>
        <p:cxnSp>
          <p:nvCxnSpPr>
            <p:cNvPr id="44" name="직선 연결선 43"/>
            <p:cNvCxnSpPr/>
            <p:nvPr/>
          </p:nvCxnSpPr>
          <p:spPr>
            <a:xfrm>
              <a:off x="2710099" y="4970575"/>
              <a:ext cx="1404585" cy="11"/>
            </a:xfrm>
            <a:prstGeom prst="line">
              <a:avLst/>
            </a:prstGeom>
            <a:ln w="19050">
              <a:solidFill>
                <a:srgbClr val="BD022F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모서리가 둥근 직사각형 44"/>
            <p:cNvSpPr/>
            <p:nvPr/>
          </p:nvSpPr>
          <p:spPr>
            <a:xfrm>
              <a:off x="181964" y="3797322"/>
              <a:ext cx="1795762" cy="2074103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sz="14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04783" y="4096765"/>
              <a:ext cx="1773500" cy="2205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ctr">
                <a:lnSpc>
                  <a:spcPts val="1000"/>
                </a:lnSpc>
                <a:spcBef>
                  <a:spcPct val="50000"/>
                </a:spcBef>
              </a:pPr>
              <a:r>
                <a:rPr lang="ko-KR" altLang="en-US" sz="2000" dirty="0" smtClean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rPr>
                <a:t>행정처</a:t>
              </a:r>
              <a:r>
                <a:rPr lang="ko-KR" altLang="en-US" sz="1800" dirty="0" smtClean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rPr>
                <a:t>분</a:t>
              </a:r>
              <a:endParaRPr lang="ko-KR" altLang="en-US" sz="1800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</p:txBody>
        </p:sp>
        <p:sp>
          <p:nvSpPr>
            <p:cNvPr id="47" name="AutoShape 10"/>
            <p:cNvSpPr>
              <a:spLocks noChangeArrowheads="1"/>
            </p:cNvSpPr>
            <p:nvPr/>
          </p:nvSpPr>
          <p:spPr bwMode="gray">
            <a:xfrm>
              <a:off x="298206" y="4435398"/>
              <a:ext cx="1578703" cy="1335344"/>
            </a:xfrm>
            <a:prstGeom prst="roundRect">
              <a:avLst>
                <a:gd name="adj" fmla="val 13003"/>
              </a:avLst>
            </a:prstGeom>
            <a:solidFill>
              <a:schemeClr val="bg1"/>
            </a:solidFill>
            <a:ln w="9525">
              <a:solidFill>
                <a:srgbClr val="356BA1">
                  <a:alpha val="70000"/>
                </a:srgbClr>
              </a:solidFill>
              <a:round/>
              <a:headEnd/>
              <a:tailEnd/>
            </a:ln>
          </p:spPr>
          <p:txBody>
            <a:bodyPr lIns="0" tIns="108000" rIns="72000" bIns="108000" anchor="t"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/>
            <a:p>
              <a:pPr marL="180975" lvl="1" indent="-85725" algn="ctr" defTabSz="1330325" eaLnBrk="0" fontAlgn="auto" hangingPunct="0"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defRPr/>
              </a:pPr>
              <a:endParaRPr kumimoji="0" lang="ko-KR" altLang="en-US" sz="1150" kern="0" spc="-50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83568" y="4617488"/>
              <a:ext cx="78989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14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지자체</a:t>
              </a:r>
              <a:endPara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59538" y="5142574"/>
              <a:ext cx="1093661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행정지도</a:t>
              </a:r>
              <a:r>
                <a:rPr lang="en-US" altLang="ko-KR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영업정지</a:t>
              </a:r>
              <a:r>
                <a:rPr lang="en-US" altLang="ko-KR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</a:t>
              </a:r>
            </a:p>
            <a:p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등록</a:t>
              </a:r>
              <a:r>
                <a:rPr lang="ko-KR" altLang="en-US" sz="1100" b="1" spc="-1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1100" b="1" spc="-1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· </a:t>
              </a:r>
              <a:r>
                <a:rPr lang="ko-KR" altLang="en-US" sz="1100" b="1" spc="-1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지정 </a:t>
              </a:r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취소 등</a:t>
              </a:r>
              <a:endPara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cxnSp>
          <p:nvCxnSpPr>
            <p:cNvPr id="50" name="직선 연결선 49"/>
            <p:cNvCxnSpPr/>
            <p:nvPr/>
          </p:nvCxnSpPr>
          <p:spPr>
            <a:xfrm>
              <a:off x="400233" y="4980553"/>
              <a:ext cx="1404585" cy="11"/>
            </a:xfrm>
            <a:prstGeom prst="line">
              <a:avLst/>
            </a:prstGeom>
            <a:ln w="19050">
              <a:solidFill>
                <a:srgbClr val="BD022F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1" name="그림 50" descr="화살표.png"/>
            <p:cNvPicPr>
              <a:picLocks noChangeAspect="1"/>
            </p:cNvPicPr>
            <p:nvPr/>
          </p:nvPicPr>
          <p:blipFill>
            <a:blip r:embed="rId3" cstate="print"/>
            <a:srcRect t="13210" b="15916"/>
            <a:stretch>
              <a:fillRect/>
            </a:stretch>
          </p:blipFill>
          <p:spPr>
            <a:xfrm rot="10800000">
              <a:off x="2014660" y="4397596"/>
              <a:ext cx="323003" cy="927320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834022" y="2631011"/>
              <a:ext cx="1259129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서비스 비용 지급</a:t>
              </a:r>
              <a:r>
                <a:rPr lang="en-US" altLang="ko-KR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</a:t>
              </a:r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정산</a:t>
              </a:r>
              <a:r>
                <a:rPr lang="en-US" altLang="ko-KR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)</a:t>
              </a:r>
              <a:endPara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2374595" y="1187924"/>
              <a:ext cx="1795762" cy="2074103"/>
            </a:xfrm>
            <a:prstGeom prst="roundRect">
              <a:avLst/>
            </a:prstGeom>
            <a:solidFill>
              <a:srgbClr val="DB3913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4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2388300" y="1326095"/>
              <a:ext cx="1773499" cy="5181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ctr">
                <a:lnSpc>
                  <a:spcPts val="900"/>
                </a:lnSpc>
                <a:spcBef>
                  <a:spcPct val="50000"/>
                </a:spcBef>
              </a:pPr>
              <a:r>
                <a:rPr lang="ko-KR" altLang="en-US" sz="2000" spc="-150" dirty="0" smtClean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rPr>
                <a:t>청구비용 </a:t>
              </a:r>
              <a:endParaRPr lang="en-US" altLang="ko-KR" sz="2000" spc="-150" dirty="0" smtClean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  <a:p>
              <a:pPr marL="342900" indent="-342900" algn="ctr">
                <a:lnSpc>
                  <a:spcPts val="900"/>
                </a:lnSpc>
                <a:spcBef>
                  <a:spcPct val="50000"/>
                </a:spcBef>
              </a:pPr>
              <a:r>
                <a:rPr lang="ko-KR" altLang="en-US" sz="2000" spc="-150" dirty="0" smtClean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rPr>
                <a:t>사전심사</a:t>
              </a:r>
              <a:endParaRPr lang="ko-KR" altLang="en-US" sz="2000" spc="-150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</p:txBody>
        </p:sp>
        <p:sp>
          <p:nvSpPr>
            <p:cNvPr id="56" name="AutoShape 10"/>
            <p:cNvSpPr>
              <a:spLocks noChangeArrowheads="1"/>
            </p:cNvSpPr>
            <p:nvPr/>
          </p:nvSpPr>
          <p:spPr bwMode="gray">
            <a:xfrm>
              <a:off x="2481959" y="1786060"/>
              <a:ext cx="1578703" cy="1335344"/>
            </a:xfrm>
            <a:prstGeom prst="roundRect">
              <a:avLst>
                <a:gd name="adj" fmla="val 13003"/>
              </a:avLst>
            </a:prstGeom>
            <a:solidFill>
              <a:schemeClr val="bg1"/>
            </a:solidFill>
            <a:ln w="9525">
              <a:solidFill>
                <a:srgbClr val="356BA1">
                  <a:alpha val="70000"/>
                </a:srgbClr>
              </a:solidFill>
              <a:round/>
              <a:headEnd/>
              <a:tailEnd/>
            </a:ln>
          </p:spPr>
          <p:txBody>
            <a:bodyPr lIns="0" tIns="108000" rIns="72000" bIns="108000" anchor="t"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/>
            <a:p>
              <a:pPr marL="180975" lvl="1" indent="-85725" algn="ctr" defTabSz="1330325" eaLnBrk="0" fontAlgn="auto" hangingPunct="0"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defRPr/>
              </a:pPr>
              <a:endParaRPr kumimoji="0" lang="ko-KR" altLang="en-US" sz="1150" kern="0" spc="-50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555776" y="1968568"/>
              <a:ext cx="1459576" cy="2077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13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한국사회보장정보원</a:t>
              </a:r>
            </a:p>
          </p:txBody>
        </p:sp>
        <p:cxnSp>
          <p:nvCxnSpPr>
            <p:cNvPr id="58" name="직선 연결선 57"/>
            <p:cNvCxnSpPr/>
            <p:nvPr/>
          </p:nvCxnSpPr>
          <p:spPr>
            <a:xfrm>
              <a:off x="2575108" y="2331681"/>
              <a:ext cx="1404585" cy="11"/>
            </a:xfrm>
            <a:prstGeom prst="line">
              <a:avLst/>
            </a:prstGeom>
            <a:ln w="19050">
              <a:solidFill>
                <a:srgbClr val="BD022F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2555776" y="2447860"/>
              <a:ext cx="1498433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해외출국</a:t>
              </a:r>
              <a:r>
                <a:rPr lang="en-US" altLang="ko-KR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</a:t>
              </a:r>
              <a:r>
                <a:rPr lang="ko-KR" altLang="en-US" sz="11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사망의심</a:t>
              </a:r>
              <a:endPara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1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연속결제</a:t>
              </a:r>
              <a:r>
                <a:rPr lang="en-US" altLang="ko-KR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</a:t>
              </a:r>
              <a:r>
                <a:rPr lang="ko-KR" altLang="en-US" sz="11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심야결제</a:t>
              </a:r>
              <a:endPara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1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부정의심</a:t>
              </a:r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결제 </a:t>
              </a:r>
              <a:r>
                <a:rPr lang="ko-KR" altLang="en-US" sz="11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지급보류</a:t>
              </a:r>
              <a:endPara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61" name="모서리가 둥근 직사각형 60"/>
            <p:cNvSpPr/>
            <p:nvPr/>
          </p:nvSpPr>
          <p:spPr>
            <a:xfrm>
              <a:off x="6980744" y="1197668"/>
              <a:ext cx="1795762" cy="2074103"/>
            </a:xfrm>
            <a:prstGeom prst="roundRect">
              <a:avLst/>
            </a:prstGeom>
            <a:solidFill>
              <a:srgbClr val="DB3913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4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6994449" y="1305190"/>
              <a:ext cx="1773499" cy="5405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ctr">
                <a:lnSpc>
                  <a:spcPts val="1000"/>
                </a:lnSpc>
                <a:spcBef>
                  <a:spcPct val="50000"/>
                </a:spcBef>
              </a:pPr>
              <a:r>
                <a:rPr lang="en-US" altLang="ko-KR" sz="2000" dirty="0" smtClean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rPr>
                <a:t>FDS</a:t>
              </a:r>
            </a:p>
            <a:p>
              <a:pPr marL="342900" indent="-342900" algn="ctr">
                <a:lnSpc>
                  <a:spcPts val="1000"/>
                </a:lnSpc>
                <a:spcBef>
                  <a:spcPct val="50000"/>
                </a:spcBef>
              </a:pPr>
              <a:r>
                <a:rPr lang="ko-KR" altLang="en-US" sz="2000" dirty="0" smtClean="0"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Arial" pitchFamily="34" charset="0"/>
                </a:rPr>
                <a:t>신속대응</a:t>
              </a:r>
              <a:endParaRPr lang="ko-KR" altLang="en-US" sz="2000" dirty="0"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Arial" pitchFamily="34" charset="0"/>
              </a:endParaRPr>
            </a:p>
          </p:txBody>
        </p:sp>
        <p:sp>
          <p:nvSpPr>
            <p:cNvPr id="63" name="AutoShape 10"/>
            <p:cNvSpPr>
              <a:spLocks noChangeArrowheads="1"/>
            </p:cNvSpPr>
            <p:nvPr/>
          </p:nvSpPr>
          <p:spPr bwMode="gray">
            <a:xfrm>
              <a:off x="7088108" y="1821371"/>
              <a:ext cx="1578703" cy="1366021"/>
            </a:xfrm>
            <a:prstGeom prst="roundRect">
              <a:avLst>
                <a:gd name="adj" fmla="val 13003"/>
              </a:avLst>
            </a:prstGeom>
            <a:solidFill>
              <a:schemeClr val="bg1"/>
            </a:solidFill>
            <a:ln w="9525">
              <a:solidFill>
                <a:srgbClr val="356BA1">
                  <a:alpha val="70000"/>
                </a:srgbClr>
              </a:solidFill>
              <a:round/>
              <a:headEnd/>
              <a:tailEnd/>
            </a:ln>
          </p:spPr>
          <p:txBody>
            <a:bodyPr lIns="0" tIns="108000" rIns="72000" bIns="108000" anchor="t"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/>
            <a:p>
              <a:pPr marL="180975" lvl="1" indent="-85725" algn="ctr" defTabSz="1330325" eaLnBrk="0" fontAlgn="auto" hangingPunct="0"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defRPr/>
              </a:pPr>
              <a:endParaRPr kumimoji="0" lang="ko-KR" altLang="en-US" sz="1150" kern="0" spc="-50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164288" y="1974464"/>
              <a:ext cx="1475095" cy="2077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13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한국사회보장정보원</a:t>
              </a:r>
            </a:p>
          </p:txBody>
        </p:sp>
        <p:cxnSp>
          <p:nvCxnSpPr>
            <p:cNvPr id="65" name="직선 연결선 64"/>
            <p:cNvCxnSpPr/>
            <p:nvPr/>
          </p:nvCxnSpPr>
          <p:spPr>
            <a:xfrm>
              <a:off x="7200113" y="2275087"/>
              <a:ext cx="1404585" cy="11"/>
            </a:xfrm>
            <a:prstGeom prst="line">
              <a:avLst/>
            </a:prstGeom>
            <a:ln w="19050">
              <a:solidFill>
                <a:srgbClr val="BD022F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7092280" y="2300022"/>
              <a:ext cx="1560253" cy="8463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AI〮</a:t>
              </a:r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빅데이터 기반의</a:t>
              </a:r>
              <a:endPara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부정수급 탐지시스템으로</a:t>
              </a:r>
              <a:endPara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부정의심결제 추출하여</a:t>
              </a:r>
              <a:endPara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실제 서비스 제공여부</a:t>
              </a:r>
              <a:endPara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확인</a:t>
              </a:r>
              <a:r>
                <a:rPr lang="en-US" altLang="ko-KR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</a:t>
              </a:r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지리정보</a:t>
              </a:r>
              <a:r>
                <a:rPr lang="en-US" altLang="ko-KR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</a:t>
              </a:r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전화 등</a:t>
              </a:r>
              <a:r>
                <a:rPr lang="en-US" altLang="ko-KR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)</a:t>
              </a:r>
              <a:endPara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pic>
          <p:nvPicPr>
            <p:cNvPr id="67" name="그림 66" descr="화살표.png"/>
            <p:cNvPicPr>
              <a:picLocks noChangeAspect="1"/>
            </p:cNvPicPr>
            <p:nvPr/>
          </p:nvPicPr>
          <p:blipFill>
            <a:blip r:embed="rId3" cstate="print"/>
            <a:srcRect t="13210" b="15916"/>
            <a:stretch>
              <a:fillRect/>
            </a:stretch>
          </p:blipFill>
          <p:spPr>
            <a:xfrm rot="10800000">
              <a:off x="6479156" y="4357027"/>
              <a:ext cx="323003" cy="927320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4644008" y="5108381"/>
              <a:ext cx="1569247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지급 후 장기요양서비스</a:t>
              </a:r>
              <a:endPara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중복</a:t>
              </a:r>
              <a:r>
                <a:rPr lang="en-US" altLang="ko-KR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, </a:t>
              </a:r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병원 입원중 결제 등</a:t>
              </a:r>
              <a:endPara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모니터링 →</a:t>
              </a:r>
              <a:r>
                <a:rPr lang="en-US" altLang="ko-KR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지자체 전송</a:t>
              </a:r>
            </a:p>
          </p:txBody>
        </p:sp>
        <p:sp>
          <p:nvSpPr>
            <p:cNvPr id="69" name="모서리가 둥근 직사각형 68"/>
            <p:cNvSpPr/>
            <p:nvPr/>
          </p:nvSpPr>
          <p:spPr>
            <a:xfrm>
              <a:off x="6876256" y="1124744"/>
              <a:ext cx="2016224" cy="4896544"/>
            </a:xfrm>
            <a:prstGeom prst="round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0" name="모서리가 둥근 직사각형 69"/>
            <p:cNvSpPr/>
            <p:nvPr/>
          </p:nvSpPr>
          <p:spPr>
            <a:xfrm>
              <a:off x="2387714" y="3683852"/>
              <a:ext cx="3987858" cy="2337436"/>
            </a:xfrm>
            <a:prstGeom prst="round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716016" y="1988840"/>
              <a:ext cx="1459576" cy="2077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13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한국사회보장정보원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27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 bwMode="auto">
          <a:xfrm>
            <a:off x="683568" y="836712"/>
            <a:ext cx="8424936" cy="576064"/>
          </a:xfrm>
          <a:prstGeom prst="rect">
            <a:avLst/>
          </a:prstGeom>
          <a:noFill/>
          <a:ln w="9525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매년 가파르게 증가하는 바우처 재정에 비례한 부정수급 문제의 사회적 이슈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978" y="1412776"/>
            <a:ext cx="823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[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사회적 이슈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]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국정감사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국무조정실 조사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언론보도 등에 이어 반부패정책협의회를 통한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보조금 부정수급 관리강화 방안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기획재정부의 부정수급 방지 등 예산 효율화 방안 요구</a:t>
            </a:r>
            <a:endParaRPr kumimoji="0" lang="en-US" altLang="ko-KR" sz="1800" b="0" i="0" u="none" strike="noStrike" kern="1200" cap="none" spc="0" normalizeH="0" baseline="0" noProof="0" dirty="0" smtClean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pic>
        <p:nvPicPr>
          <p:cNvPr id="16" name="Picture 12" descr="b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905" y="941819"/>
            <a:ext cx="3429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그룹 16"/>
          <p:cNvGrpSpPr/>
          <p:nvPr/>
        </p:nvGrpSpPr>
        <p:grpSpPr>
          <a:xfrm>
            <a:off x="505766" y="3501008"/>
            <a:ext cx="8314706" cy="2520281"/>
            <a:chOff x="505766" y="3717031"/>
            <a:chExt cx="8170690" cy="2520281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4B4FC114-56BD-49D5-9593-BC3E6D127E9B}"/>
                </a:ext>
              </a:extLst>
            </p:cNvPr>
            <p:cNvGrpSpPr/>
            <p:nvPr/>
          </p:nvGrpSpPr>
          <p:grpSpPr>
            <a:xfrm>
              <a:off x="2174068" y="4365103"/>
              <a:ext cx="6502388" cy="952290"/>
              <a:chOff x="2723192" y="3105460"/>
              <a:chExt cx="7259009" cy="1735338"/>
            </a:xfrm>
          </p:grpSpPr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60A5FDD7-A343-4CE7-B560-23F052B1F69D}"/>
                  </a:ext>
                </a:extLst>
              </p:cNvPr>
              <p:cNvCxnSpPr/>
              <p:nvPr/>
            </p:nvCxnSpPr>
            <p:spPr>
              <a:xfrm flipV="1">
                <a:off x="2723192" y="4840796"/>
                <a:ext cx="7259008" cy="2"/>
              </a:xfrm>
              <a:prstGeom prst="line">
                <a:avLst/>
              </a:prstGeom>
              <a:ln w="22225" cap="rnd">
                <a:solidFill>
                  <a:schemeClr val="bg1">
                    <a:lumMod val="65000"/>
                  </a:schemeClr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FFB9DC93-CF92-460D-8116-C996E8B91948}"/>
                  </a:ext>
                </a:extLst>
              </p:cNvPr>
              <p:cNvCxnSpPr/>
              <p:nvPr/>
            </p:nvCxnSpPr>
            <p:spPr>
              <a:xfrm>
                <a:off x="2743201" y="3105460"/>
                <a:ext cx="7239000" cy="0"/>
              </a:xfrm>
              <a:prstGeom prst="line">
                <a:avLst/>
              </a:prstGeom>
              <a:ln w="22225" cap="rnd">
                <a:solidFill>
                  <a:schemeClr val="bg1">
                    <a:lumMod val="65000"/>
                  </a:schemeClr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2E088AD-5555-4028-AFB8-A3138E5FD911}"/>
                </a:ext>
              </a:extLst>
            </p:cNvPr>
            <p:cNvSpPr/>
            <p:nvPr/>
          </p:nvSpPr>
          <p:spPr>
            <a:xfrm>
              <a:off x="505766" y="3717032"/>
              <a:ext cx="1531134" cy="252028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8203" tIns="39101" rIns="78203" bIns="391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781995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710" b="0" i="0" u="none" strike="noStrike" kern="1200" cap="none" spc="-86" normalizeH="0" baseline="0" noProof="0" dirty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6A637DA-FAC2-43EA-B1F6-02599B3788B0}"/>
                </a:ext>
              </a:extLst>
            </p:cNvPr>
            <p:cNvSpPr/>
            <p:nvPr/>
          </p:nvSpPr>
          <p:spPr>
            <a:xfrm>
              <a:off x="505766" y="3717031"/>
              <a:ext cx="1503751" cy="2520280"/>
            </a:xfrm>
            <a:prstGeom prst="rect">
              <a:avLst/>
            </a:prstGeom>
            <a:noFill/>
            <a:ln w="38100">
              <a:solidFill>
                <a:srgbClr val="0979D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8203" tIns="39101" rIns="78203" bIns="391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781995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710" b="0" i="0" u="none" strike="noStrike" kern="1200" cap="none" spc="-86" normalizeH="0" baseline="0" noProof="0" dirty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128ED57B-5B36-4926-926F-3657621260D4}"/>
                </a:ext>
              </a:extLst>
            </p:cNvPr>
            <p:cNvGrpSpPr/>
            <p:nvPr/>
          </p:nvGrpSpPr>
          <p:grpSpPr>
            <a:xfrm>
              <a:off x="661095" y="4383333"/>
              <a:ext cx="1185671" cy="934059"/>
              <a:chOff x="2743201" y="2424799"/>
              <a:chExt cx="7319442" cy="2649161"/>
            </a:xfrm>
          </p:grpSpPr>
          <p:cxnSp>
            <p:nvCxnSpPr>
              <p:cNvPr id="28" name="직선 연결선 27">
                <a:extLst>
                  <a:ext uri="{FF2B5EF4-FFF2-40B4-BE49-F238E27FC236}">
                    <a16:creationId xmlns:a16="http://schemas.microsoft.com/office/drawing/2014/main" id="{A41CC07B-03F7-4E85-B4C2-883347BAA29F}"/>
                  </a:ext>
                </a:extLst>
              </p:cNvPr>
              <p:cNvCxnSpPr/>
              <p:nvPr/>
            </p:nvCxnSpPr>
            <p:spPr>
              <a:xfrm>
                <a:off x="2743201" y="5073960"/>
                <a:ext cx="7239000" cy="0"/>
              </a:xfrm>
              <a:prstGeom prst="line">
                <a:avLst/>
              </a:prstGeom>
              <a:ln w="22225" cap="rnd">
                <a:solidFill>
                  <a:schemeClr val="bg1">
                    <a:lumMod val="65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연결선 28">
                <a:extLst>
                  <a:ext uri="{FF2B5EF4-FFF2-40B4-BE49-F238E27FC236}">
                    <a16:creationId xmlns:a16="http://schemas.microsoft.com/office/drawing/2014/main" id="{7B7C4638-AF6C-45CE-AF1D-BFF26D26EC21}"/>
                  </a:ext>
                </a:extLst>
              </p:cNvPr>
              <p:cNvCxnSpPr/>
              <p:nvPr/>
            </p:nvCxnSpPr>
            <p:spPr>
              <a:xfrm>
                <a:off x="2823645" y="2424799"/>
                <a:ext cx="7238998" cy="0"/>
              </a:xfrm>
              <a:prstGeom prst="line">
                <a:avLst/>
              </a:prstGeom>
              <a:ln w="22225" cap="rnd">
                <a:solidFill>
                  <a:schemeClr val="bg1">
                    <a:lumMod val="65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CD9B72F-CDC9-40DE-ADD4-B6C3FCDF4E68}"/>
                </a:ext>
              </a:extLst>
            </p:cNvPr>
            <p:cNvSpPr/>
            <p:nvPr/>
          </p:nvSpPr>
          <p:spPr>
            <a:xfrm>
              <a:off x="621805" y="3881393"/>
              <a:ext cx="1251219" cy="384597"/>
            </a:xfrm>
            <a:prstGeom prst="rect">
              <a:avLst/>
            </a:prstGeom>
          </p:spPr>
          <p:txBody>
            <a:bodyPr wrap="square" anchor="ctr" anchorCtr="0">
              <a:normAutofit/>
            </a:bodyPr>
            <a:lstStyle/>
            <a:p>
              <a:pPr marL="0" marR="0" lvl="0" indent="0" algn="ctr" defTabSz="781995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96" b="0" i="0" u="none" strike="noStrike" kern="1200" cap="none" spc="-86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srgbClr val="2F5597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rPr>
                <a:t>국무조정실</a:t>
              </a:r>
              <a:endParaRPr kumimoji="0" lang="ko-KR" altLang="en-US" sz="1796" b="0" i="0" u="none" strike="noStrike" kern="1200" cap="none" spc="-86" normalizeH="0" baseline="0" noProof="0" dirty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srgbClr val="2F5597"/>
                </a:solidFill>
                <a:effectLst/>
                <a:uLnTx/>
                <a:uFillTx/>
                <a:latin typeface="KoPub돋움체 Bold" panose="00000800000000000000" pitchFamily="2" charset="-127"/>
                <a:ea typeface="KoPub돋움체 Bold" panose="00000800000000000000" pitchFamily="2" charset="-127"/>
                <a:cs typeface="+mn-cs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A856A0C-60AD-44E9-A5A2-EABEBC7F0F65}"/>
                </a:ext>
              </a:extLst>
            </p:cNvPr>
            <p:cNvSpPr/>
            <p:nvPr/>
          </p:nvSpPr>
          <p:spPr>
            <a:xfrm>
              <a:off x="630650" y="4668495"/>
              <a:ext cx="1251219" cy="363735"/>
            </a:xfrm>
            <a:prstGeom prst="rect">
              <a:avLst/>
            </a:prstGeom>
          </p:spPr>
          <p:txBody>
            <a:bodyPr wrap="square" anchor="ctr" anchorCtr="0">
              <a:normAutofit lnSpcReduction="10000"/>
            </a:bodyPr>
            <a:lstStyle/>
            <a:p>
              <a:pPr marL="0" marR="0" lvl="0" indent="0" algn="ctr" defTabSz="781995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96" b="0" i="0" u="none" strike="noStrike" kern="1200" cap="none" spc="-86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srgbClr val="2F5597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rPr>
                <a:t>정부정책</a:t>
              </a:r>
              <a:endParaRPr kumimoji="0" lang="ko-KR" altLang="en-US" sz="1796" b="0" i="0" u="none" strike="noStrike" kern="1200" cap="none" spc="-86" normalizeH="0" baseline="0" noProof="0" dirty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srgbClr val="2F5597"/>
                </a:solidFill>
                <a:effectLst/>
                <a:uLnTx/>
                <a:uFillTx/>
                <a:latin typeface="KoPub돋움체 Bold" panose="00000800000000000000" pitchFamily="2" charset="-127"/>
                <a:ea typeface="KoPub돋움체 Bold" panose="00000800000000000000" pitchFamily="2" charset="-127"/>
                <a:cs typeface="+mn-c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40949D0-09CC-4726-AA5A-EF6291F368B1}"/>
                </a:ext>
              </a:extLst>
            </p:cNvPr>
            <p:cNvSpPr/>
            <p:nvPr/>
          </p:nvSpPr>
          <p:spPr>
            <a:xfrm>
              <a:off x="620218" y="5602555"/>
              <a:ext cx="1251219" cy="344933"/>
            </a:xfrm>
            <a:prstGeom prst="rect">
              <a:avLst/>
            </a:prstGeom>
          </p:spPr>
          <p:txBody>
            <a:bodyPr wrap="square" anchor="ctr" anchorCtr="0">
              <a:normAutofit lnSpcReduction="10000"/>
            </a:bodyPr>
            <a:lstStyle/>
            <a:p>
              <a:pPr marL="0" marR="0" lvl="0" indent="0" algn="ctr" defTabSz="781995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96" b="0" i="0" u="none" strike="noStrike" kern="1200" cap="none" spc="-86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srgbClr val="2F5597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rPr>
                <a:t>언론보도</a:t>
              </a:r>
              <a:endParaRPr kumimoji="0" lang="ko-KR" altLang="en-US" sz="1796" b="0" i="0" u="none" strike="noStrike" kern="1200" cap="none" spc="-86" normalizeH="0" baseline="0" noProof="0" dirty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srgbClr val="2F5597"/>
                </a:solidFill>
                <a:effectLst/>
                <a:uLnTx/>
                <a:uFillTx/>
                <a:latin typeface="KoPub돋움체 Bold" panose="00000800000000000000" pitchFamily="2" charset="-127"/>
                <a:ea typeface="KoPub돋움체 Bold" panose="00000800000000000000" pitchFamily="2" charset="-127"/>
                <a:cs typeface="+mn-cs"/>
              </a:endParaRPr>
            </a:p>
          </p:txBody>
        </p:sp>
        <p:sp>
          <p:nvSpPr>
            <p:cNvPr id="25" name="제목 2">
              <a:extLst>
                <a:ext uri="{FF2B5EF4-FFF2-40B4-BE49-F238E27FC236}">
                  <a16:creationId xmlns:a16="http://schemas.microsoft.com/office/drawing/2014/main" id="{4E36C4A5-C521-407F-87FD-4FE554760879}"/>
                </a:ext>
              </a:extLst>
            </p:cNvPr>
            <p:cNvSpPr txBox="1">
              <a:spLocks/>
            </p:cNvSpPr>
            <p:nvPr/>
          </p:nvSpPr>
          <p:spPr>
            <a:xfrm>
              <a:off x="2180702" y="3950580"/>
              <a:ext cx="647119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ko-KR"/>
              </a:defPPr>
              <a:lvl1pPr lvl="0">
                <a:defRPr sz="1600" spc="-10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21244D"/>
                  </a:solidFill>
                  <a:latin typeface="나눔스퀘어OTF ExtraBold" panose="020B0600000101010101" pitchFamily="34" charset="-127"/>
                  <a:ea typeface="나눔스퀘어OTF ExtraBold" panose="020B0600000101010101" pitchFamily="34" charset="-127"/>
                </a:defRPr>
              </a:lvl1pPr>
            </a:lstStyle>
            <a:p>
              <a:pPr marL="285750" marR="0" lvl="0" indent="-285750" algn="l" defTabSz="781995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600" b="0" i="0" u="none" strike="noStrike" kern="0" cap="none" spc="-10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439</a:t>
              </a:r>
              <a:r>
                <a:rPr kumimoji="0" lang="ko-KR" altLang="en-US" sz="1600" b="0" i="0" u="none" strike="noStrike" kern="0" cap="none" spc="-10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개 제공기관 바우처 운용 실태 점검결과</a:t>
              </a:r>
              <a:r>
                <a:rPr kumimoji="0" lang="en-US" altLang="ko-KR" sz="1600" b="0" i="0" u="none" strike="noStrike" kern="0" cap="none" spc="-10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, 19,306</a:t>
              </a:r>
              <a:r>
                <a:rPr kumimoji="0" lang="ko-KR" altLang="en-US" sz="1600" b="0" i="0" u="none" strike="noStrike" kern="0" cap="none" spc="-10" normalizeH="0" baseline="0" noProof="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건 부정수급 적발</a:t>
              </a:r>
              <a:endParaRPr kumimoji="0" lang="ko-KR" altLang="en-US" sz="1600" b="0" i="0" u="none" strike="noStrike" kern="0" cap="none" spc="-5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094018" y="4373416"/>
              <a:ext cx="6582437" cy="13133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marR="0" lvl="0" indent="-285750" algn="l" defTabSz="781995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600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(</a:t>
              </a: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보조금 부정수급 관리강화 방안</a:t>
              </a:r>
              <a:r>
                <a:rPr kumimoji="0" lang="en-US" altLang="ko-KR" sz="1600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) </a:t>
              </a:r>
              <a:r>
                <a:rPr kumimoji="0" lang="ko-KR" altLang="en-US" sz="1600" b="0" i="0" u="none" strike="noStrike" kern="1200" cap="none" spc="0" normalizeH="0" baseline="0" noProof="0" dirty="0" err="1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집중점검</a:t>
              </a: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 </a:t>
              </a:r>
              <a:r>
                <a:rPr kumimoji="0" lang="en-US" altLang="ko-KR" sz="1600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1,854</a:t>
              </a: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억 원 적발</a:t>
              </a:r>
              <a:r>
                <a:rPr kumimoji="0" lang="en-US" altLang="ko-KR" sz="1600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,</a:t>
              </a: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 </a:t>
              </a:r>
              <a:r>
                <a:rPr kumimoji="0" lang="en-US" altLang="ko-KR" sz="1600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10</a:t>
              </a: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대 과제 도출</a:t>
              </a:r>
              <a:endParaRPr kumimoji="0" lang="en-US" altLang="ko-KR" sz="1600" b="0" i="0" u="none" strike="noStrike" kern="1200" cap="none" spc="0" normalizeH="0" baseline="0" noProof="0" dirty="0" smtClean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endParaRPr>
            </a:p>
            <a:p>
              <a:pPr marL="171450" marR="0" lvl="0" indent="-171450" algn="l" defTabSz="781995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altLang="ko-KR" sz="257" b="0" i="0" u="none" strike="noStrike" kern="1200" cap="none" spc="0" normalizeH="0" baseline="0" noProof="0" dirty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endParaRPr>
            </a:p>
            <a:p>
              <a:pPr marL="285750" marR="0" lvl="0" indent="-285750" algn="l" defTabSz="781995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600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(’23</a:t>
              </a: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년도 예산안 편성 추가 지침</a:t>
              </a:r>
              <a:r>
                <a:rPr kumimoji="0" lang="en-US" altLang="ko-KR" sz="1600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)</a:t>
              </a: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 예산 지출 시 부정수급 방지 방안 필수 마련</a:t>
              </a:r>
              <a:endParaRPr kumimoji="0" lang="en-US" altLang="ko-KR" sz="1600" b="0" i="0" u="none" strike="noStrike" kern="1200" cap="none" spc="0" normalizeH="0" baseline="0" noProof="0" dirty="0" smtClean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endParaRPr>
            </a:p>
            <a:p>
              <a:pPr marL="244373" marR="0" lvl="0" indent="-244373" algn="l" defTabSz="781995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altLang="ko-KR" sz="257" b="0" i="0" u="none" strike="noStrike" kern="1200" cap="none" spc="0" normalizeH="0" baseline="0" noProof="0" dirty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2094019" y="5329648"/>
              <a:ext cx="6582436" cy="8273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marR="0" lvl="0" indent="-285750" algn="l" defTabSz="781995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539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(</a:t>
              </a:r>
              <a:r>
                <a:rPr kumimoji="0" lang="ko-KR" altLang="en-US" sz="1539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조선일보</a:t>
              </a:r>
              <a:r>
                <a:rPr kumimoji="0" lang="en-US" altLang="ko-KR" sz="1539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) </a:t>
              </a:r>
              <a:r>
                <a:rPr kumimoji="0" lang="ko-KR" altLang="en-US" sz="1539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바우처로 </a:t>
              </a:r>
              <a:r>
                <a:rPr kumimoji="0" lang="ko-KR" altLang="en-US" sz="1539" b="0" i="0" u="none" strike="noStrike" kern="1200" cap="none" spc="0" normalizeH="0" baseline="0" noProof="0" dirty="0" err="1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현금깡</a:t>
              </a:r>
              <a:r>
                <a:rPr kumimoji="0" lang="en-US" altLang="ko-KR" sz="1539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, </a:t>
              </a:r>
              <a:r>
                <a:rPr kumimoji="0" lang="ko-KR" altLang="en-US" sz="1539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대상자 대신 가족에 서비스 </a:t>
              </a:r>
              <a:r>
                <a:rPr kumimoji="0" lang="en-US" altLang="ko-KR" sz="1539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… </a:t>
              </a:r>
              <a:r>
                <a:rPr kumimoji="0" lang="ko-KR" altLang="en-US" sz="1539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혈세 줄줄 샌다</a:t>
              </a:r>
              <a:endParaRPr kumimoji="0" lang="en-US" altLang="ko-KR" sz="257" b="0" i="0" u="none" strike="noStrike" kern="1200" cap="none" spc="0" normalizeH="0" baseline="0" noProof="0" dirty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endParaRPr>
            </a:p>
            <a:p>
              <a:pPr marL="244373" marR="0" lvl="0" indent="-244373" algn="l" defTabSz="781995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altLang="ko-KR" sz="257" b="0" i="0" u="none" strike="noStrike" kern="1200" cap="none" spc="0" normalizeH="0" baseline="0" noProof="0" dirty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endParaRPr>
            </a:p>
            <a:p>
              <a:pPr marL="285750" marR="0" lvl="0" indent="-285750" algn="l" defTabSz="781995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1539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(</a:t>
              </a:r>
              <a:r>
                <a:rPr kumimoji="0" lang="ko-KR" altLang="en-US" sz="1539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부산</a:t>
              </a:r>
              <a:r>
                <a:rPr kumimoji="0" lang="en-US" altLang="ko-KR" sz="1539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CBS) </a:t>
              </a:r>
              <a:r>
                <a:rPr kumimoji="0" lang="ko-KR" altLang="en-US" sz="1539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매년 </a:t>
              </a:r>
              <a:r>
                <a:rPr kumimoji="0" lang="ko-KR" altLang="en-US" sz="1539" b="0" i="0" u="none" strike="noStrike" kern="1200" cap="none" spc="0" normalizeH="0" baseline="0" noProof="0" dirty="0" err="1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부정사례</a:t>
              </a:r>
              <a:r>
                <a:rPr kumimoji="0" lang="ko-KR" altLang="en-US" sz="1539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 </a:t>
              </a:r>
              <a:r>
                <a:rPr kumimoji="0" lang="ko-KR" altLang="en-US" sz="1539" b="0" i="0" u="none" strike="noStrike" kern="1200" cap="none" spc="0" normalizeH="0" baseline="0" noProof="0" dirty="0" err="1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수백건</a:t>
              </a:r>
              <a:r>
                <a:rPr kumimoji="0" lang="en-US" altLang="ko-KR" sz="1539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, </a:t>
              </a:r>
              <a:r>
                <a:rPr kumimoji="0" lang="ko-KR" altLang="en-US" sz="1539" b="0" i="0" u="none" strike="noStrike" kern="120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rPr>
                <a:t>사교육으로 전락한 부산 바우처</a:t>
              </a:r>
              <a:endParaRPr kumimoji="0" lang="en-US" altLang="ko-KR" sz="257" b="0" i="0" u="none" strike="noStrike" kern="1200" cap="none" spc="0" normalizeH="0" baseline="0" noProof="0" dirty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endParaRPr>
            </a:p>
          </p:txBody>
        </p:sp>
      </p:grpSp>
      <p:sp>
        <p:nvSpPr>
          <p:cNvPr id="32" name="직사각형 31"/>
          <p:cNvSpPr/>
          <p:nvPr/>
        </p:nvSpPr>
        <p:spPr>
          <a:xfrm rot="5400000">
            <a:off x="237253" y="1671858"/>
            <a:ext cx="362285" cy="45719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63227" y="2381979"/>
            <a:ext cx="8728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[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바우처 재정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] ’17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년도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1.6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조 원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→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’19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년도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2.5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조 원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(56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%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↑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)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→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’21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년도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3.4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조 원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(36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%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↑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)</a:t>
            </a:r>
          </a:p>
          <a:p>
            <a:pPr marL="285750" marR="0" lvl="0" indent="-2857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[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부정수급 적발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]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’17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년도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11.5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억 원 →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’19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년도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36.7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억 원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(219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%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↑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)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→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’21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년도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73.3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억 원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(100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%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↑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)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AI </a:t>
            </a:r>
            <a:r>
              <a:rPr lang="ko-KR" altLang="en-US" dirty="0" smtClean="0"/>
              <a:t>부정수급 탐지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977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 bwMode="auto">
          <a:xfrm>
            <a:off x="257966" y="4026356"/>
            <a:ext cx="8628068" cy="2167222"/>
          </a:xfrm>
          <a:prstGeom prst="rect">
            <a:avLst/>
          </a:prstGeom>
          <a:noFill/>
          <a:ln w="9525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611560" y="836712"/>
            <a:ext cx="8424936" cy="576064"/>
          </a:xfrm>
          <a:prstGeom prst="rect">
            <a:avLst/>
          </a:prstGeom>
          <a:noFill/>
          <a:ln w="9525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원 내 부정수급 관리 전담조직 확대 개편 및 </a:t>
            </a:r>
            <a:r>
              <a:rPr kumimoji="0" lang="ko-KR" alt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심사체계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개선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6961" y="1277471"/>
            <a:ext cx="85255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[FDS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센터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] AI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부정의심결제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FDS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신속대응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실시간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모니터링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),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사전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〮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사후 온라인 심사 등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  <a:p>
            <a:pPr marL="285750" marR="0" lvl="0" indent="-2857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[</a:t>
            </a:r>
            <a:r>
              <a:rPr kumimoji="0" lang="ko-KR" alt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클린센터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] </a:t>
            </a:r>
            <a:r>
              <a:rPr kumimoji="0" lang="ko-KR" alt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공익제보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상담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〮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접수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,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현장조사 수행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,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부정수급 예방활동 등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  <p:pic>
        <p:nvPicPr>
          <p:cNvPr id="17" name="Picture 2" descr="G:\01_Design\01_프레젠테이션\PSD\IMG\PNG\화살표\img27.png">
            <a:extLst>
              <a:ext uri="{FF2B5EF4-FFF2-40B4-BE49-F238E27FC236}">
                <a16:creationId xmlns:a16="http://schemas.microsoft.com/office/drawing/2014/main" id="{0D104B3D-4BA3-48A1-89ED-5A7B6F532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 rot="10800000">
            <a:off x="385464" y="4543733"/>
            <a:ext cx="8488511" cy="1167164"/>
          </a:xfrm>
          <a:prstGeom prst="rect">
            <a:avLst/>
          </a:prstGeom>
          <a:noFill/>
          <a:effectLst/>
        </p:spPr>
      </p:pic>
      <p:grpSp>
        <p:nvGrpSpPr>
          <p:cNvPr id="18" name="그룹 17">
            <a:extLst>
              <a:ext uri="{FF2B5EF4-FFF2-40B4-BE49-F238E27FC236}">
                <a16:creationId xmlns:a16="http://schemas.microsoft.com/office/drawing/2014/main" id="{31B47E43-5436-4133-910F-439F79AF9F4C}"/>
              </a:ext>
            </a:extLst>
          </p:cNvPr>
          <p:cNvGrpSpPr/>
          <p:nvPr/>
        </p:nvGrpSpPr>
        <p:grpSpPr>
          <a:xfrm>
            <a:off x="5902810" y="2182507"/>
            <a:ext cx="2125574" cy="2201120"/>
            <a:chOff x="7908309" y="1301347"/>
            <a:chExt cx="2485372" cy="2573706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2C690577-C12C-4FAB-9B25-532538708B18}"/>
                </a:ext>
              </a:extLst>
            </p:cNvPr>
            <p:cNvGrpSpPr/>
            <p:nvPr/>
          </p:nvGrpSpPr>
          <p:grpSpPr>
            <a:xfrm rot="10800000">
              <a:off x="7976319" y="1397000"/>
              <a:ext cx="2349188" cy="2402010"/>
              <a:chOff x="1063559" y="2281105"/>
              <a:chExt cx="2417463" cy="2417461"/>
            </a:xfrm>
          </p:grpSpPr>
          <p:sp>
            <p:nvSpPr>
              <p:cNvPr id="23" name="타원 22">
                <a:extLst>
                  <a:ext uri="{FF2B5EF4-FFF2-40B4-BE49-F238E27FC236}">
                    <a16:creationId xmlns:a16="http://schemas.microsoft.com/office/drawing/2014/main" id="{27E0CAB2-D57C-4687-8C81-AA2D3B1E4B9B}"/>
                  </a:ext>
                </a:extLst>
              </p:cNvPr>
              <p:cNvSpPr/>
              <p:nvPr/>
            </p:nvSpPr>
            <p:spPr>
              <a:xfrm>
                <a:off x="1063559" y="2281105"/>
                <a:ext cx="2417463" cy="2417461"/>
              </a:xfrm>
              <a:prstGeom prst="ellipse">
                <a:avLst/>
              </a:prstGeom>
              <a:solidFill>
                <a:srgbClr val="00B0F0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38100" dist="101600" dir="2700000" algn="tl" rotWithShape="0">
                  <a:prstClr val="black">
                    <a:alpha val="1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78199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10" b="0" i="0" u="none" strike="noStrike" kern="0" cap="none" spc="-103" normalizeH="0" baseline="0" noProof="0" smtClean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endParaRPr>
              </a:p>
            </p:txBody>
          </p:sp>
          <p:sp>
            <p:nvSpPr>
              <p:cNvPr id="24" name="자유형: 도형 36">
                <a:extLst>
                  <a:ext uri="{FF2B5EF4-FFF2-40B4-BE49-F238E27FC236}">
                    <a16:creationId xmlns:a16="http://schemas.microsoft.com/office/drawing/2014/main" id="{41529F3C-D281-41F4-A8E7-01FD77888318}"/>
                  </a:ext>
                </a:extLst>
              </p:cNvPr>
              <p:cNvSpPr/>
              <p:nvPr/>
            </p:nvSpPr>
            <p:spPr>
              <a:xfrm>
                <a:off x="1168361" y="2412626"/>
                <a:ext cx="2207855" cy="1062220"/>
              </a:xfrm>
              <a:custGeom>
                <a:avLst/>
                <a:gdLst>
                  <a:gd name="connsiteX0" fmla="*/ 725461 w 1450922"/>
                  <a:gd name="connsiteY0" fmla="*/ 0 h 754618"/>
                  <a:gd name="connsiteX1" fmla="*/ 1450922 w 1450922"/>
                  <a:gd name="connsiteY1" fmla="*/ 725460 h 754618"/>
                  <a:gd name="connsiteX2" fmla="*/ 1447983 w 1450922"/>
                  <a:gd name="connsiteY2" fmla="*/ 754618 h 754618"/>
                  <a:gd name="connsiteX3" fmla="*/ 2939 w 1450922"/>
                  <a:gd name="connsiteY3" fmla="*/ 754618 h 754618"/>
                  <a:gd name="connsiteX4" fmla="*/ 0 w 1450922"/>
                  <a:gd name="connsiteY4" fmla="*/ 725460 h 754618"/>
                  <a:gd name="connsiteX5" fmla="*/ 725461 w 1450922"/>
                  <a:gd name="connsiteY5" fmla="*/ 0 h 754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50922" h="754618">
                    <a:moveTo>
                      <a:pt x="725461" y="0"/>
                    </a:moveTo>
                    <a:cubicBezTo>
                      <a:pt x="1126122" y="0"/>
                      <a:pt x="1450922" y="324800"/>
                      <a:pt x="1450922" y="725460"/>
                    </a:cubicBezTo>
                    <a:lnTo>
                      <a:pt x="1447983" y="754618"/>
                    </a:lnTo>
                    <a:lnTo>
                      <a:pt x="2939" y="754618"/>
                    </a:lnTo>
                    <a:lnTo>
                      <a:pt x="0" y="725460"/>
                    </a:lnTo>
                    <a:cubicBezTo>
                      <a:pt x="0" y="324800"/>
                      <a:pt x="324800" y="0"/>
                      <a:pt x="725461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8199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39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07CFB2A-2384-46BF-AEAF-E300B09CE79D}"/>
                </a:ext>
              </a:extLst>
            </p:cNvPr>
            <p:cNvSpPr txBox="1"/>
            <p:nvPr/>
          </p:nvSpPr>
          <p:spPr>
            <a:xfrm>
              <a:off x="8149526" y="2638349"/>
              <a:ext cx="2005923" cy="8463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68" b="0" i="0" u="none" strike="noStrike" kern="0" cap="none" spc="0" normalizeH="0" baseline="0" noProof="0" dirty="0" err="1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공익제보</a:t>
              </a:r>
              <a:r>
                <a:rPr kumimoji="0" lang="en-US" altLang="ko-KR" sz="1368" b="0" i="0" u="none" strike="noStrike" kern="0" cap="none" spc="0" normalizeH="0" baseline="0" noProof="0" dirty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, </a:t>
              </a:r>
              <a:r>
                <a:rPr kumimoji="0" lang="ko-KR" altLang="en-US" sz="1368" b="0" i="0" u="none" strike="noStrike" kern="0" cap="none" spc="0" normalizeH="0" baseline="0" noProof="0" dirty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대규모 </a:t>
              </a:r>
              <a:r>
                <a:rPr kumimoji="0" lang="ko-KR" altLang="en-US" sz="1368" b="0" i="0" u="none" strike="noStrike" kern="0" cap="none" spc="0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부정</a:t>
              </a:r>
              <a:endParaRPr kumimoji="0" lang="en-US" altLang="ko-KR" sz="1368" b="0" i="0" u="none" strike="noStrike" kern="0" cap="none" spc="0" normalizeH="0" baseline="0" noProof="0" dirty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68" b="0" i="0" u="none" strike="noStrike" kern="0" cap="none" spc="0" normalizeH="0" baseline="0" noProof="0" dirty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포착 시 </a:t>
              </a:r>
              <a:r>
                <a:rPr kumimoji="0" lang="ko-KR" altLang="en-US" sz="1368" b="0" i="0" u="none" strike="noStrike" kern="0" cap="none" spc="0" normalizeH="0" baseline="0" noProof="0" dirty="0" err="1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복지부</a:t>
              </a:r>
              <a:r>
                <a:rPr kumimoji="0" lang="ko-KR" altLang="en-US" sz="1368" b="0" i="0" u="none" strike="noStrike" kern="0" cap="none" spc="0" normalizeH="0" baseline="0" noProof="0" dirty="0" err="1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〮</a:t>
              </a:r>
              <a:r>
                <a:rPr kumimoji="0" lang="ko-KR" altLang="en-US" sz="1368" b="0" i="0" u="none" strike="noStrike" kern="0" cap="none" spc="0" normalizeH="0" baseline="0" noProof="0" dirty="0" err="1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지자체</a:t>
              </a:r>
              <a:endParaRPr kumimoji="0" lang="en-US" altLang="ko-KR" sz="1368" b="0" i="0" u="none" strike="noStrike" kern="0" cap="none" spc="0" normalizeH="0" baseline="0" noProof="0" dirty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68" b="0" i="0" u="none" strike="noStrike" kern="0" cap="none" spc="0" normalizeH="0" baseline="0" noProof="0" dirty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등 합동 </a:t>
              </a:r>
              <a:r>
                <a:rPr lang="ko-KR" altLang="en-US" sz="1368" kern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점검</a:t>
              </a:r>
              <a:endParaRPr kumimoji="0" lang="en-US" altLang="ko-KR" sz="1368" b="0" i="0" u="none" strike="noStrike" kern="0" cap="none" spc="0" normalizeH="0" baseline="0" noProof="0" dirty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9FA4B60-9869-44E3-A925-91D1DBBBA1D0}"/>
                </a:ext>
              </a:extLst>
            </p:cNvPr>
            <p:cNvSpPr txBox="1"/>
            <p:nvPr/>
          </p:nvSpPr>
          <p:spPr>
            <a:xfrm>
              <a:off x="8186792" y="1644152"/>
              <a:ext cx="1976974" cy="8464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52" b="0" i="0" u="none" strike="noStrike" kern="0" cap="none" spc="-12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rPr>
                <a:t>[3</a:t>
              </a:r>
              <a:r>
                <a:rPr kumimoji="0" lang="ko-KR" altLang="en-US" sz="2052" b="0" i="0" u="none" strike="noStrike" kern="0" cap="none" spc="-12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rPr>
                <a:t>단계</a:t>
              </a:r>
              <a:r>
                <a:rPr kumimoji="0" lang="en-US" altLang="ko-KR" sz="2052" b="0" i="0" u="none" strike="noStrike" kern="0" cap="none" spc="-12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rPr>
                <a:t>]</a:t>
              </a:r>
            </a:p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52" b="0" i="0" u="none" strike="noStrike" kern="0" cap="none" spc="-12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rPr>
                <a:t>현장조사</a:t>
              </a:r>
            </a:p>
          </p:txBody>
        </p:sp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41274E3E-4C4B-4D4B-95D3-E45F53594098}"/>
                </a:ext>
              </a:extLst>
            </p:cNvPr>
            <p:cNvSpPr/>
            <p:nvPr/>
          </p:nvSpPr>
          <p:spPr>
            <a:xfrm rot="10800000" flipH="1">
              <a:off x="7908309" y="1301347"/>
              <a:ext cx="2485372" cy="2573706"/>
            </a:xfrm>
            <a:prstGeom prst="ellipse">
              <a:avLst/>
            </a:prstGeom>
            <a:noFill/>
            <a:ln w="12700" cap="flat" cmpd="sng" algn="ctr">
              <a:gradFill>
                <a:gsLst>
                  <a:gs pos="70000">
                    <a:srgbClr val="4673F0">
                      <a:alpha val="0"/>
                    </a:srgbClr>
                  </a:gs>
                  <a:gs pos="100000">
                    <a:srgbClr val="4673F0">
                      <a:lumMod val="28000"/>
                      <a:lumOff val="72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539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0000800000000000000" pitchFamily="2" charset="-127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85FA0152-13B3-4D7F-B214-173CFED96157}"/>
              </a:ext>
            </a:extLst>
          </p:cNvPr>
          <p:cNvGrpSpPr/>
          <p:nvPr/>
        </p:nvGrpSpPr>
        <p:grpSpPr>
          <a:xfrm>
            <a:off x="3551505" y="2182506"/>
            <a:ext cx="2125574" cy="2201120"/>
            <a:chOff x="2907410" y="1127176"/>
            <a:chExt cx="2485372" cy="2573706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9F94D663-A40A-4D22-BF22-036C0FC3C116}"/>
                </a:ext>
              </a:extLst>
            </p:cNvPr>
            <p:cNvGrpSpPr/>
            <p:nvPr/>
          </p:nvGrpSpPr>
          <p:grpSpPr>
            <a:xfrm rot="10800000">
              <a:off x="2977435" y="1222829"/>
              <a:ext cx="2349188" cy="2402010"/>
              <a:chOff x="1063559" y="2281105"/>
              <a:chExt cx="2417463" cy="2417461"/>
            </a:xfrm>
          </p:grpSpPr>
          <p:sp>
            <p:nvSpPr>
              <p:cNvPr id="30" name="타원 29">
                <a:extLst>
                  <a:ext uri="{FF2B5EF4-FFF2-40B4-BE49-F238E27FC236}">
                    <a16:creationId xmlns:a16="http://schemas.microsoft.com/office/drawing/2014/main" id="{F481B3B5-71B1-4934-9C10-804BCB1E89CA}"/>
                  </a:ext>
                </a:extLst>
              </p:cNvPr>
              <p:cNvSpPr/>
              <p:nvPr/>
            </p:nvSpPr>
            <p:spPr>
              <a:xfrm>
                <a:off x="1063559" y="2281105"/>
                <a:ext cx="2417463" cy="2417461"/>
              </a:xfrm>
              <a:prstGeom prst="ellipse">
                <a:avLst/>
              </a:prstGeom>
              <a:solidFill>
                <a:srgbClr val="0979D5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38100" dist="101600" dir="2700000" algn="tl" rotWithShape="0">
                  <a:prstClr val="black">
                    <a:alpha val="1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78199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10" b="0" i="0" u="none" strike="noStrike" kern="0" cap="none" spc="-103" normalizeH="0" baseline="0" noProof="0" smtClean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endParaRPr>
              </a:p>
            </p:txBody>
          </p:sp>
          <p:sp>
            <p:nvSpPr>
              <p:cNvPr id="31" name="자유형: 도형 50">
                <a:extLst>
                  <a:ext uri="{FF2B5EF4-FFF2-40B4-BE49-F238E27FC236}">
                    <a16:creationId xmlns:a16="http://schemas.microsoft.com/office/drawing/2014/main" id="{124AB17D-8642-4516-BF59-03BF24E102B6}"/>
                  </a:ext>
                </a:extLst>
              </p:cNvPr>
              <p:cNvSpPr/>
              <p:nvPr/>
            </p:nvSpPr>
            <p:spPr>
              <a:xfrm>
                <a:off x="1168361" y="2412626"/>
                <a:ext cx="2207855" cy="1062220"/>
              </a:xfrm>
              <a:custGeom>
                <a:avLst/>
                <a:gdLst>
                  <a:gd name="connsiteX0" fmla="*/ 725461 w 1450922"/>
                  <a:gd name="connsiteY0" fmla="*/ 0 h 754618"/>
                  <a:gd name="connsiteX1" fmla="*/ 1450922 w 1450922"/>
                  <a:gd name="connsiteY1" fmla="*/ 725460 h 754618"/>
                  <a:gd name="connsiteX2" fmla="*/ 1447983 w 1450922"/>
                  <a:gd name="connsiteY2" fmla="*/ 754618 h 754618"/>
                  <a:gd name="connsiteX3" fmla="*/ 2939 w 1450922"/>
                  <a:gd name="connsiteY3" fmla="*/ 754618 h 754618"/>
                  <a:gd name="connsiteX4" fmla="*/ 0 w 1450922"/>
                  <a:gd name="connsiteY4" fmla="*/ 725460 h 754618"/>
                  <a:gd name="connsiteX5" fmla="*/ 725461 w 1450922"/>
                  <a:gd name="connsiteY5" fmla="*/ 0 h 754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50922" h="754618">
                    <a:moveTo>
                      <a:pt x="725461" y="0"/>
                    </a:moveTo>
                    <a:cubicBezTo>
                      <a:pt x="1126122" y="0"/>
                      <a:pt x="1450922" y="324800"/>
                      <a:pt x="1450922" y="725460"/>
                    </a:cubicBezTo>
                    <a:lnTo>
                      <a:pt x="1447983" y="754618"/>
                    </a:lnTo>
                    <a:lnTo>
                      <a:pt x="2939" y="754618"/>
                    </a:lnTo>
                    <a:lnTo>
                      <a:pt x="0" y="725460"/>
                    </a:lnTo>
                    <a:cubicBezTo>
                      <a:pt x="0" y="324800"/>
                      <a:pt x="324800" y="0"/>
                      <a:pt x="725461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8199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39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215D460-1EC5-4D2C-A504-B02185B6544A}"/>
                </a:ext>
              </a:extLst>
            </p:cNvPr>
            <p:cNvSpPr txBox="1"/>
            <p:nvPr/>
          </p:nvSpPr>
          <p:spPr>
            <a:xfrm>
              <a:off x="3384649" y="1459138"/>
              <a:ext cx="1530890" cy="8464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52" b="0" i="0" u="none" strike="noStrike" kern="0" cap="none" spc="-12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rPr>
                <a:t>[2</a:t>
              </a:r>
              <a:r>
                <a:rPr kumimoji="0" lang="ko-KR" altLang="en-US" sz="2052" b="0" i="0" u="none" strike="noStrike" kern="0" cap="none" spc="-12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rPr>
                <a:t>단계</a:t>
              </a:r>
              <a:r>
                <a:rPr kumimoji="0" lang="en-US" altLang="ko-KR" sz="2052" b="0" i="0" u="none" strike="noStrike" kern="0" cap="none" spc="-12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rPr>
                <a:t>]</a:t>
              </a:r>
            </a:p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52" b="0" i="0" u="none" strike="noStrike" kern="0" cap="none" spc="-12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rPr>
                <a:t>온라인 심사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6BDE270-E047-4A6E-8FA2-9F6FD2367556}"/>
                </a:ext>
              </a:extLst>
            </p:cNvPr>
            <p:cNvSpPr txBox="1"/>
            <p:nvPr/>
          </p:nvSpPr>
          <p:spPr>
            <a:xfrm>
              <a:off x="3236951" y="2474326"/>
              <a:ext cx="1826287" cy="8463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68" b="0" i="0" u="none" strike="noStrike" kern="0" cap="none" spc="-6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FDS </a:t>
              </a:r>
              <a:r>
                <a:rPr kumimoji="0" lang="ko-KR" altLang="en-US" sz="1368" b="0" i="0" u="none" strike="noStrike" kern="0" cap="none" spc="-6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신속대응 결과</a:t>
              </a:r>
              <a:r>
                <a:rPr kumimoji="0" lang="en-US" altLang="ko-KR" sz="1368" b="0" i="0" u="none" strike="noStrike" kern="0" cap="none" spc="-6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,</a:t>
              </a:r>
              <a:endParaRPr kumimoji="0" lang="en-US" altLang="ko-KR" sz="1368" b="0" i="0" u="none" strike="noStrike" kern="0" cap="none" spc="-68" normalizeH="0" baseline="0" noProof="0" dirty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68" b="0" i="0" u="none" strike="noStrike" kern="0" cap="none" spc="-68" normalizeH="0" baseline="0" noProof="0" dirty="0" err="1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부정의심</a:t>
              </a:r>
              <a:r>
                <a:rPr kumimoji="0" lang="ko-KR" altLang="en-US" sz="1368" b="0" i="0" u="none" strike="noStrike" kern="0" cap="none" spc="-6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 결제의 사전</a:t>
              </a:r>
              <a:endParaRPr kumimoji="0" lang="en-US" altLang="ko-KR" sz="1368" b="0" i="0" u="none" strike="noStrike" kern="0" cap="none" spc="-68" normalizeH="0" baseline="0" noProof="0" dirty="0" smtClean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68" b="0" i="0" u="none" strike="noStrike" kern="0" cap="none" spc="-6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사후 온라인 심사</a:t>
              </a:r>
              <a:endParaRPr kumimoji="0" lang="en-US" altLang="ko-KR" sz="1368" b="0" i="0" u="none" strike="noStrike" kern="0" cap="none" spc="-68" normalizeH="0" baseline="0" noProof="0" dirty="0" smtClean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</p:txBody>
        </p:sp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9AC06DD5-830D-4444-8655-E74AD7329122}"/>
                </a:ext>
              </a:extLst>
            </p:cNvPr>
            <p:cNvSpPr/>
            <p:nvPr/>
          </p:nvSpPr>
          <p:spPr>
            <a:xfrm rot="10800000" flipH="1">
              <a:off x="2907410" y="1127176"/>
              <a:ext cx="2485372" cy="2573706"/>
            </a:xfrm>
            <a:prstGeom prst="ellipse">
              <a:avLst/>
            </a:prstGeom>
            <a:noFill/>
            <a:ln w="12700" cap="flat" cmpd="sng" algn="ctr">
              <a:gradFill>
                <a:gsLst>
                  <a:gs pos="70000">
                    <a:srgbClr val="0979D5">
                      <a:alpha val="0"/>
                    </a:srgbClr>
                  </a:gs>
                  <a:gs pos="100000">
                    <a:srgbClr val="0979D5">
                      <a:alpha val="21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539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0000800000000000000" pitchFamily="2" charset="-127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65A7925F-C7CC-4227-938B-B29FC3D02696}"/>
              </a:ext>
            </a:extLst>
          </p:cNvPr>
          <p:cNvGrpSpPr/>
          <p:nvPr/>
        </p:nvGrpSpPr>
        <p:grpSpPr>
          <a:xfrm>
            <a:off x="1187624" y="2182507"/>
            <a:ext cx="2125574" cy="2201120"/>
            <a:chOff x="410696" y="1301347"/>
            <a:chExt cx="2485372" cy="2573706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0616AB49-8EFF-4832-93CE-5CAD22FA9374}"/>
                </a:ext>
              </a:extLst>
            </p:cNvPr>
            <p:cNvGrpSpPr/>
            <p:nvPr/>
          </p:nvGrpSpPr>
          <p:grpSpPr>
            <a:xfrm rot="10800000">
              <a:off x="478239" y="1397000"/>
              <a:ext cx="2349188" cy="2402010"/>
              <a:chOff x="1063559" y="2281105"/>
              <a:chExt cx="2417463" cy="2417461"/>
            </a:xfrm>
          </p:grpSpPr>
          <p:sp>
            <p:nvSpPr>
              <p:cNvPr id="47" name="타원 46">
                <a:extLst>
                  <a:ext uri="{FF2B5EF4-FFF2-40B4-BE49-F238E27FC236}">
                    <a16:creationId xmlns:a16="http://schemas.microsoft.com/office/drawing/2014/main" id="{5D19A6C2-82B5-41F6-9811-8E747BE76674}"/>
                  </a:ext>
                </a:extLst>
              </p:cNvPr>
              <p:cNvSpPr/>
              <p:nvPr/>
            </p:nvSpPr>
            <p:spPr>
              <a:xfrm>
                <a:off x="1063559" y="2281105"/>
                <a:ext cx="2417463" cy="2417461"/>
              </a:xfrm>
              <a:prstGeom prst="ellipse">
                <a:avLst/>
              </a:prstGeom>
              <a:solidFill>
                <a:srgbClr val="4C94B5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38100" dist="101600" dir="2700000" algn="tl" rotWithShape="0">
                  <a:prstClr val="black">
                    <a:alpha val="10000"/>
                  </a:prstClr>
                </a:outerShdw>
              </a:effectLst>
            </p:spPr>
            <p:txBody>
              <a:bodyPr rot="0" spcFirstLastPara="0" vertOverflow="overflow" horzOverflow="overflow" vert="horz" wrap="square" lIns="78203" tIns="39101" rIns="78203" bIns="39101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78199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10" b="0" i="0" u="none" strike="noStrike" kern="0" cap="none" spc="-86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endParaRPr>
              </a:p>
            </p:txBody>
          </p:sp>
          <p:sp>
            <p:nvSpPr>
              <p:cNvPr id="48" name="자유형: 도형 30">
                <a:extLst>
                  <a:ext uri="{FF2B5EF4-FFF2-40B4-BE49-F238E27FC236}">
                    <a16:creationId xmlns:a16="http://schemas.microsoft.com/office/drawing/2014/main" id="{CFFB6E4F-4505-41D6-8DAF-B4EBD83036D9}"/>
                  </a:ext>
                </a:extLst>
              </p:cNvPr>
              <p:cNvSpPr/>
              <p:nvPr/>
            </p:nvSpPr>
            <p:spPr>
              <a:xfrm>
                <a:off x="1168361" y="2412626"/>
                <a:ext cx="2207855" cy="1062220"/>
              </a:xfrm>
              <a:custGeom>
                <a:avLst/>
                <a:gdLst>
                  <a:gd name="connsiteX0" fmla="*/ 725461 w 1450922"/>
                  <a:gd name="connsiteY0" fmla="*/ 0 h 754618"/>
                  <a:gd name="connsiteX1" fmla="*/ 1450922 w 1450922"/>
                  <a:gd name="connsiteY1" fmla="*/ 725460 h 754618"/>
                  <a:gd name="connsiteX2" fmla="*/ 1447983 w 1450922"/>
                  <a:gd name="connsiteY2" fmla="*/ 754618 h 754618"/>
                  <a:gd name="connsiteX3" fmla="*/ 2939 w 1450922"/>
                  <a:gd name="connsiteY3" fmla="*/ 754618 h 754618"/>
                  <a:gd name="connsiteX4" fmla="*/ 0 w 1450922"/>
                  <a:gd name="connsiteY4" fmla="*/ 725460 h 754618"/>
                  <a:gd name="connsiteX5" fmla="*/ 725461 w 1450922"/>
                  <a:gd name="connsiteY5" fmla="*/ 0 h 754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50922" h="754618">
                    <a:moveTo>
                      <a:pt x="725461" y="0"/>
                    </a:moveTo>
                    <a:cubicBezTo>
                      <a:pt x="1126122" y="0"/>
                      <a:pt x="1450922" y="324800"/>
                      <a:pt x="1450922" y="725460"/>
                    </a:cubicBezTo>
                    <a:lnTo>
                      <a:pt x="1447983" y="754618"/>
                    </a:lnTo>
                    <a:lnTo>
                      <a:pt x="2939" y="754618"/>
                    </a:lnTo>
                    <a:lnTo>
                      <a:pt x="0" y="725460"/>
                    </a:lnTo>
                    <a:cubicBezTo>
                      <a:pt x="0" y="324800"/>
                      <a:pt x="324800" y="0"/>
                      <a:pt x="725461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78199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39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70CB7A5-1C00-43F6-9C64-DB09B87590C7}"/>
                </a:ext>
              </a:extLst>
            </p:cNvPr>
            <p:cNvSpPr txBox="1"/>
            <p:nvPr/>
          </p:nvSpPr>
          <p:spPr>
            <a:xfrm>
              <a:off x="732704" y="1637124"/>
              <a:ext cx="1871871" cy="8464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52" b="0" i="0" u="none" strike="noStrike" kern="0" cap="none" spc="-6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rPr>
                <a:t>[1</a:t>
              </a:r>
              <a:r>
                <a:rPr kumimoji="0" lang="ko-KR" altLang="en-US" sz="2052" b="0" i="0" u="none" strike="noStrike" kern="0" cap="none" spc="-6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rPr>
                <a:t>단계</a:t>
              </a:r>
              <a:r>
                <a:rPr kumimoji="0" lang="en-US" altLang="ko-KR" sz="2052" b="0" i="0" u="none" strike="noStrike" kern="0" cap="none" spc="-6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rPr>
                <a:t>]</a:t>
              </a:r>
            </a:p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52" b="0" i="0" u="none" strike="noStrike" kern="0" cap="none" spc="-6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rPr>
                <a:t>FDS </a:t>
              </a:r>
              <a:r>
                <a:rPr kumimoji="0" lang="ko-KR" altLang="en-US" sz="2052" b="0" i="0" u="none" strike="noStrike" kern="0" cap="none" spc="-6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Bold" panose="00000800000000000000" pitchFamily="2" charset="-127"/>
                  <a:ea typeface="KoPub돋움체 Bold" panose="00000800000000000000" pitchFamily="2" charset="-127"/>
                  <a:cs typeface="+mn-cs"/>
                </a:rPr>
                <a:t>신속대응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0D5C219-F0D2-4BB2-8CC6-B6F20E829A1A}"/>
                </a:ext>
              </a:extLst>
            </p:cNvPr>
            <p:cNvSpPr txBox="1"/>
            <p:nvPr/>
          </p:nvSpPr>
          <p:spPr>
            <a:xfrm>
              <a:off x="771450" y="2648496"/>
              <a:ext cx="1762784" cy="8463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68" b="0" i="0" u="none" strike="noStrike" kern="0" cap="none" spc="-6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AI </a:t>
              </a:r>
              <a:r>
                <a:rPr kumimoji="0" lang="ko-KR" altLang="en-US" sz="1368" b="0" i="0" u="none" strike="noStrike" kern="0" cap="none" spc="-6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부정 탐지 및 부정</a:t>
              </a:r>
              <a:endParaRPr kumimoji="0" lang="en-US" altLang="ko-KR" sz="1368" b="0" i="0" u="none" strike="noStrike" kern="0" cap="none" spc="-68" normalizeH="0" baseline="0" noProof="0" dirty="0" smtClean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68" b="0" i="0" u="none" strike="noStrike" kern="0" cap="none" spc="-6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고위험군 실시간</a:t>
              </a:r>
              <a:endParaRPr kumimoji="0" lang="en-US" altLang="ko-KR" sz="1368" b="0" i="0" u="none" strike="noStrike" kern="0" cap="none" spc="-68" normalizeH="0" baseline="0" noProof="0" dirty="0" smtClean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68" b="0" i="0" u="none" strike="noStrike" kern="0" cap="none" spc="-68" normalizeH="0" baseline="0" noProof="0" dirty="0" smtClean="0">
                  <a:ln>
                    <a:solidFill>
                      <a:srgbClr val="A1A1A1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KoPub돋움체 Medium" panose="00000600000000000000" pitchFamily="2" charset="-127"/>
                  <a:ea typeface="KoPub돋움체 Medium" panose="00000600000000000000" pitchFamily="2" charset="-127"/>
                  <a:cs typeface="+mn-cs"/>
                </a:rPr>
                <a:t>모니터링</a:t>
              </a:r>
              <a:endParaRPr kumimoji="0" lang="en-US" altLang="ko-KR" sz="1368" b="0" i="0" u="none" strike="noStrike" kern="0" cap="none" spc="-68" normalizeH="0" baseline="0" noProof="0" dirty="0" smtClean="0">
                <a:ln>
                  <a:solidFill>
                    <a:srgbClr val="A1A1A1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</p:txBody>
        </p:sp>
        <p:sp>
          <p:nvSpPr>
            <p:cNvPr id="45" name="타원 44">
              <a:extLst>
                <a:ext uri="{FF2B5EF4-FFF2-40B4-BE49-F238E27FC236}">
                  <a16:creationId xmlns:a16="http://schemas.microsoft.com/office/drawing/2014/main" id="{61E590E7-D8D2-4201-9840-D150973124F4}"/>
                </a:ext>
              </a:extLst>
            </p:cNvPr>
            <p:cNvSpPr/>
            <p:nvPr/>
          </p:nvSpPr>
          <p:spPr>
            <a:xfrm rot="10800000" flipH="1">
              <a:off x="410696" y="1301347"/>
              <a:ext cx="2485372" cy="2573706"/>
            </a:xfrm>
            <a:prstGeom prst="ellipse">
              <a:avLst/>
            </a:prstGeom>
            <a:noFill/>
            <a:ln w="12700" cap="flat" cmpd="sng" algn="ctr">
              <a:gradFill>
                <a:gsLst>
                  <a:gs pos="70000">
                    <a:srgbClr val="4C94B5">
                      <a:alpha val="0"/>
                    </a:srgbClr>
                  </a:gs>
                  <a:gs pos="100000">
                    <a:srgbClr val="4C94B5">
                      <a:alpha val="39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539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0000800000000000000" pitchFamily="2" charset="-127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49" name="그림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10165" y="4369505"/>
            <a:ext cx="1462834" cy="1142238"/>
          </a:xfrm>
          <a:prstGeom prst="rect">
            <a:avLst/>
          </a:prstGeom>
        </p:spPr>
      </p:pic>
      <p:sp>
        <p:nvSpPr>
          <p:cNvPr id="51" name="직사각형 50">
            <a:extLst>
              <a:ext uri="{FF2B5EF4-FFF2-40B4-BE49-F238E27FC236}">
                <a16:creationId xmlns:a16="http://schemas.microsoft.com/office/drawing/2014/main" id="{32E8AAE2-4AED-410B-BA3F-9B14E66F4AD8}"/>
              </a:ext>
            </a:extLst>
          </p:cNvPr>
          <p:cNvSpPr/>
          <p:nvPr/>
        </p:nvSpPr>
        <p:spPr>
          <a:xfrm>
            <a:off x="1835696" y="5832502"/>
            <a:ext cx="5508778" cy="3908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781995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9" b="0" i="0" u="none" strike="noStrike" kern="0" cap="none" spc="-128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234599"/>
                </a:solidFill>
                <a:effectLst/>
                <a:uLnTx/>
                <a:uFillTx/>
                <a:latin typeface="KoPub돋움체 Bold" panose="00000800000000000000" pitchFamily="2" charset="-127"/>
                <a:ea typeface="KoPub돋움체 Bold" panose="00000800000000000000" pitchFamily="2" charset="-127"/>
                <a:cs typeface="+mn-cs"/>
              </a:rPr>
              <a:t>FDS </a:t>
            </a:r>
            <a:r>
              <a:rPr kumimoji="0" lang="ko-KR" altLang="en-US" sz="2309" b="0" i="0" u="none" strike="noStrike" kern="0" cap="none" spc="-128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234599"/>
                </a:solidFill>
                <a:effectLst/>
                <a:uLnTx/>
                <a:uFillTx/>
                <a:latin typeface="KoPub돋움체 Bold" panose="00000800000000000000" pitchFamily="2" charset="-127"/>
                <a:ea typeface="KoPub돋움체 Bold" panose="00000800000000000000" pitchFamily="2" charset="-127"/>
                <a:cs typeface="+mn-cs"/>
              </a:rPr>
              <a:t>센터 및 </a:t>
            </a:r>
            <a:r>
              <a:rPr kumimoji="0" lang="ko-KR" altLang="en-US" sz="2309" b="0" i="0" u="none" strike="noStrike" kern="0" cap="none" spc="-128" normalizeH="0" baseline="0" noProof="0" dirty="0" err="1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234599"/>
                </a:solidFill>
                <a:effectLst/>
                <a:uLnTx/>
                <a:uFillTx/>
                <a:latin typeface="KoPub돋움체 Bold" panose="00000800000000000000" pitchFamily="2" charset="-127"/>
                <a:ea typeface="KoPub돋움체 Bold" panose="00000800000000000000" pitchFamily="2" charset="-127"/>
                <a:cs typeface="+mn-cs"/>
              </a:rPr>
              <a:t>클린센터를</a:t>
            </a:r>
            <a:r>
              <a:rPr kumimoji="0" lang="ko-KR" altLang="en-US" sz="2309" b="0" i="0" u="none" strike="noStrike" kern="0" cap="none" spc="-128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234599"/>
                </a:solidFill>
                <a:effectLst/>
                <a:uLnTx/>
                <a:uFillTx/>
                <a:latin typeface="KoPub돋움체 Bold" panose="00000800000000000000" pitchFamily="2" charset="-127"/>
                <a:ea typeface="KoPub돋움체 Bold" panose="00000800000000000000" pitchFamily="2" charset="-127"/>
                <a:cs typeface="+mn-cs"/>
              </a:rPr>
              <a:t> 통한 공공재정 관리 강화</a:t>
            </a:r>
            <a:endParaRPr kumimoji="0" lang="ko-KR" altLang="en-US" sz="2309" b="0" i="0" u="none" strike="noStrike" kern="0" cap="none" spc="-128" normalizeH="0" baseline="0" noProof="0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234599"/>
              </a:solidFill>
              <a:effectLst/>
              <a:uLnTx/>
              <a:uFillTx/>
              <a:latin typeface="KoPub돋움체 Bold" panose="00000800000000000000" pitchFamily="2" charset="-127"/>
              <a:ea typeface="KoPub돋움체 Bold" panose="00000800000000000000" pitchFamily="2" charset="-127"/>
              <a:cs typeface="+mn-cs"/>
            </a:endParaRP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2E702E94-3135-42DC-AC22-A324F60F60FA}"/>
              </a:ext>
            </a:extLst>
          </p:cNvPr>
          <p:cNvGrpSpPr/>
          <p:nvPr/>
        </p:nvGrpSpPr>
        <p:grpSpPr>
          <a:xfrm>
            <a:off x="1691680" y="5782906"/>
            <a:ext cx="5851308" cy="491475"/>
            <a:chOff x="1629635" y="5570555"/>
            <a:chExt cx="8943625" cy="703245"/>
          </a:xfrm>
        </p:grpSpPr>
        <p:sp>
          <p:nvSpPr>
            <p:cNvPr id="54" name="직사각형 35">
              <a:extLst>
                <a:ext uri="{FF2B5EF4-FFF2-40B4-BE49-F238E27FC236}">
                  <a16:creationId xmlns:a16="http://schemas.microsoft.com/office/drawing/2014/main" id="{6890A0ED-87FA-4E3D-A4B3-CC48DB3AA701}"/>
                </a:ext>
              </a:extLst>
            </p:cNvPr>
            <p:cNvSpPr/>
            <p:nvPr/>
          </p:nvSpPr>
          <p:spPr>
            <a:xfrm>
              <a:off x="1629635" y="5570555"/>
              <a:ext cx="178316" cy="703245"/>
            </a:xfrm>
            <a:custGeom>
              <a:avLst/>
              <a:gdLst>
                <a:gd name="connsiteX0" fmla="*/ 0 w 177590"/>
                <a:gd name="connsiteY0" fmla="*/ 0 h 369332"/>
                <a:gd name="connsiteX1" fmla="*/ 177590 w 177590"/>
                <a:gd name="connsiteY1" fmla="*/ 0 h 369332"/>
                <a:gd name="connsiteX2" fmla="*/ 177590 w 177590"/>
                <a:gd name="connsiteY2" fmla="*/ 369332 h 369332"/>
                <a:gd name="connsiteX3" fmla="*/ 0 w 177590"/>
                <a:gd name="connsiteY3" fmla="*/ 369332 h 369332"/>
                <a:gd name="connsiteX4" fmla="*/ 0 w 177590"/>
                <a:gd name="connsiteY4" fmla="*/ 0 h 369332"/>
                <a:gd name="connsiteX0" fmla="*/ 177590 w 269030"/>
                <a:gd name="connsiteY0" fmla="*/ 369332 h 460772"/>
                <a:gd name="connsiteX1" fmla="*/ 0 w 269030"/>
                <a:gd name="connsiteY1" fmla="*/ 369332 h 460772"/>
                <a:gd name="connsiteX2" fmla="*/ 0 w 269030"/>
                <a:gd name="connsiteY2" fmla="*/ 0 h 460772"/>
                <a:gd name="connsiteX3" fmla="*/ 177590 w 269030"/>
                <a:gd name="connsiteY3" fmla="*/ 0 h 460772"/>
                <a:gd name="connsiteX4" fmla="*/ 269030 w 269030"/>
                <a:gd name="connsiteY4" fmla="*/ 460772 h 460772"/>
                <a:gd name="connsiteX0" fmla="*/ 177590 w 177590"/>
                <a:gd name="connsiteY0" fmla="*/ 369332 h 369332"/>
                <a:gd name="connsiteX1" fmla="*/ 0 w 177590"/>
                <a:gd name="connsiteY1" fmla="*/ 369332 h 369332"/>
                <a:gd name="connsiteX2" fmla="*/ 0 w 177590"/>
                <a:gd name="connsiteY2" fmla="*/ 0 h 369332"/>
                <a:gd name="connsiteX3" fmla="*/ 177590 w 177590"/>
                <a:gd name="connsiteY3" fmla="*/ 0 h 369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590" h="369332">
                  <a:moveTo>
                    <a:pt x="177590" y="369332"/>
                  </a:moveTo>
                  <a:lnTo>
                    <a:pt x="0" y="369332"/>
                  </a:lnTo>
                  <a:lnTo>
                    <a:pt x="0" y="0"/>
                  </a:lnTo>
                  <a:lnTo>
                    <a:pt x="177590" y="0"/>
                  </a:lnTo>
                </a:path>
              </a:pathLst>
            </a:custGeom>
            <a:noFill/>
            <a:ln w="50800" cap="flat" cmpd="sng" algn="ctr">
              <a:solidFill>
                <a:srgbClr val="399BE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539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</p:txBody>
        </p:sp>
        <p:sp>
          <p:nvSpPr>
            <p:cNvPr id="55" name="직사각형 35">
              <a:extLst>
                <a:ext uri="{FF2B5EF4-FFF2-40B4-BE49-F238E27FC236}">
                  <a16:creationId xmlns:a16="http://schemas.microsoft.com/office/drawing/2014/main" id="{CE6827D8-6FBD-449A-ACD8-06475FCF32F3}"/>
                </a:ext>
              </a:extLst>
            </p:cNvPr>
            <p:cNvSpPr/>
            <p:nvPr/>
          </p:nvSpPr>
          <p:spPr>
            <a:xfrm flipH="1">
              <a:off x="10394944" y="5570555"/>
              <a:ext cx="178316" cy="703245"/>
            </a:xfrm>
            <a:custGeom>
              <a:avLst/>
              <a:gdLst>
                <a:gd name="connsiteX0" fmla="*/ 0 w 177590"/>
                <a:gd name="connsiteY0" fmla="*/ 0 h 369332"/>
                <a:gd name="connsiteX1" fmla="*/ 177590 w 177590"/>
                <a:gd name="connsiteY1" fmla="*/ 0 h 369332"/>
                <a:gd name="connsiteX2" fmla="*/ 177590 w 177590"/>
                <a:gd name="connsiteY2" fmla="*/ 369332 h 369332"/>
                <a:gd name="connsiteX3" fmla="*/ 0 w 177590"/>
                <a:gd name="connsiteY3" fmla="*/ 369332 h 369332"/>
                <a:gd name="connsiteX4" fmla="*/ 0 w 177590"/>
                <a:gd name="connsiteY4" fmla="*/ 0 h 369332"/>
                <a:gd name="connsiteX0" fmla="*/ 177590 w 269030"/>
                <a:gd name="connsiteY0" fmla="*/ 369332 h 460772"/>
                <a:gd name="connsiteX1" fmla="*/ 0 w 269030"/>
                <a:gd name="connsiteY1" fmla="*/ 369332 h 460772"/>
                <a:gd name="connsiteX2" fmla="*/ 0 w 269030"/>
                <a:gd name="connsiteY2" fmla="*/ 0 h 460772"/>
                <a:gd name="connsiteX3" fmla="*/ 177590 w 269030"/>
                <a:gd name="connsiteY3" fmla="*/ 0 h 460772"/>
                <a:gd name="connsiteX4" fmla="*/ 269030 w 269030"/>
                <a:gd name="connsiteY4" fmla="*/ 460772 h 460772"/>
                <a:gd name="connsiteX0" fmla="*/ 177590 w 177590"/>
                <a:gd name="connsiteY0" fmla="*/ 369332 h 369332"/>
                <a:gd name="connsiteX1" fmla="*/ 0 w 177590"/>
                <a:gd name="connsiteY1" fmla="*/ 369332 h 369332"/>
                <a:gd name="connsiteX2" fmla="*/ 0 w 177590"/>
                <a:gd name="connsiteY2" fmla="*/ 0 h 369332"/>
                <a:gd name="connsiteX3" fmla="*/ 177590 w 177590"/>
                <a:gd name="connsiteY3" fmla="*/ 0 h 369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590" h="369332">
                  <a:moveTo>
                    <a:pt x="177590" y="369332"/>
                  </a:moveTo>
                  <a:lnTo>
                    <a:pt x="0" y="369332"/>
                  </a:lnTo>
                  <a:lnTo>
                    <a:pt x="0" y="0"/>
                  </a:lnTo>
                  <a:lnTo>
                    <a:pt x="177590" y="0"/>
                  </a:lnTo>
                </a:path>
              </a:pathLst>
            </a:custGeom>
            <a:noFill/>
            <a:ln w="50800" cap="flat" cmpd="sng" algn="ctr">
              <a:solidFill>
                <a:srgbClr val="399BE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819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539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endParaRPr>
            </a:p>
          </p:txBody>
        </p:sp>
      </p:grpSp>
      <p:pic>
        <p:nvPicPr>
          <p:cNvPr id="56" name="Picture 12" descr="b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951853"/>
            <a:ext cx="3429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AI </a:t>
            </a:r>
            <a:r>
              <a:rPr lang="ko-KR" altLang="en-US" dirty="0"/>
              <a:t>부정수급 탐지</a:t>
            </a:r>
          </a:p>
        </p:txBody>
      </p:sp>
    </p:spTree>
    <p:extLst>
      <p:ext uri="{BB962C8B-B14F-4D97-AF65-F5344CB8AC3E}">
        <p14:creationId xmlns:p14="http://schemas.microsoft.com/office/powerpoint/2010/main" val="153145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AI </a:t>
            </a:r>
            <a:r>
              <a:rPr lang="ko-KR" altLang="en-US" dirty="0"/>
              <a:t>부정수급 탐지</a:t>
            </a: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44" y="825090"/>
            <a:ext cx="8937511" cy="570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47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AI </a:t>
            </a:r>
            <a:r>
              <a:rPr lang="ko-KR" altLang="en-US" dirty="0"/>
              <a:t>부정수급 탐지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17474" y="908720"/>
            <a:ext cx="582267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      </a:t>
            </a:r>
            <a:r>
              <a:rPr kumimoji="0" lang="ko-KR" alt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부정의심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결제 탐지 기법</a:t>
            </a: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pic>
        <p:nvPicPr>
          <p:cNvPr id="5" name="Picture 12" descr="b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75" y="933659"/>
            <a:ext cx="3429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215899" y="1478143"/>
            <a:ext cx="8748589" cy="397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2563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하이브리드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방식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패턴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+AI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예측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)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의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부정의심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결제 탐지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7" name="직사각형 6"/>
          <p:cNvSpPr/>
          <p:nvPr/>
        </p:nvSpPr>
        <p:spPr>
          <a:xfrm rot="5400000">
            <a:off x="191534" y="1634240"/>
            <a:ext cx="362285" cy="45719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136079" y="1842271"/>
            <a:ext cx="8748589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2563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부정이 의심되는 패턴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유형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)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을 가진 바우처 결제를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1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차 탐지하고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AI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분석을 통해 부정수급 위험도를 산출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,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2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차 탐지하여 부정수급 예측 정확도 제고</a:t>
            </a:r>
            <a:endParaRPr kumimoji="0" lang="en-US" altLang="ko-KR" sz="16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90DA0AA-018B-442A-ACBE-B879B7B09DA2}"/>
              </a:ext>
            </a:extLst>
          </p:cNvPr>
          <p:cNvSpPr/>
          <p:nvPr/>
        </p:nvSpPr>
        <p:spPr>
          <a:xfrm>
            <a:off x="4886755" y="3284984"/>
            <a:ext cx="3717693" cy="2952328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0979D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81995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54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0000800000000000000" pitchFamily="2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90DA0AA-018B-442A-ACBE-B879B7B09DA2}"/>
              </a:ext>
            </a:extLst>
          </p:cNvPr>
          <p:cNvSpPr/>
          <p:nvPr/>
        </p:nvSpPr>
        <p:spPr>
          <a:xfrm>
            <a:off x="539552" y="3284984"/>
            <a:ext cx="3744415" cy="2952328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0979D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81995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54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0000800000000000000" pitchFamily="2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사각형: 둥근 모서리 181">
            <a:extLst>
              <a:ext uri="{FF2B5EF4-FFF2-40B4-BE49-F238E27FC236}">
                <a16:creationId xmlns:a16="http://schemas.microsoft.com/office/drawing/2014/main" id="{EE7F02F8-7127-4955-B3C3-1F0E3771EEA8}"/>
              </a:ext>
            </a:extLst>
          </p:cNvPr>
          <p:cNvSpPr/>
          <p:nvPr/>
        </p:nvSpPr>
        <p:spPr>
          <a:xfrm>
            <a:off x="1347491" y="3442683"/>
            <a:ext cx="2128536" cy="351860"/>
          </a:xfrm>
          <a:prstGeom prst="roundRect">
            <a:avLst>
              <a:gd name="adj" fmla="val 50000"/>
            </a:avLst>
          </a:prstGeom>
          <a:solidFill>
            <a:srgbClr val="266CA6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78203" tIns="39101" rIns="78203" bIns="3910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781995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539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패턴</a:t>
            </a:r>
            <a:r>
              <a:rPr kumimoji="0" lang="en-US" altLang="ko-KR" sz="1539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(</a:t>
            </a:r>
            <a:r>
              <a:rPr kumimoji="0" lang="ko-KR" altLang="en-US" sz="1539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유형</a:t>
            </a:r>
            <a:r>
              <a:rPr kumimoji="0" lang="en-US" altLang="ko-KR" sz="1539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)</a:t>
            </a:r>
            <a:r>
              <a:rPr kumimoji="0" lang="ko-KR" altLang="en-US" sz="1539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 탐지</a:t>
            </a:r>
          </a:p>
        </p:txBody>
      </p:sp>
      <p:sp>
        <p:nvSpPr>
          <p:cNvPr id="12" name="사각형: 둥근 모서리 181">
            <a:extLst>
              <a:ext uri="{FF2B5EF4-FFF2-40B4-BE49-F238E27FC236}">
                <a16:creationId xmlns:a16="http://schemas.microsoft.com/office/drawing/2014/main" id="{EE7F02F8-7127-4955-B3C3-1F0E3771EEA8}"/>
              </a:ext>
            </a:extLst>
          </p:cNvPr>
          <p:cNvSpPr/>
          <p:nvPr/>
        </p:nvSpPr>
        <p:spPr>
          <a:xfrm>
            <a:off x="5667972" y="3450259"/>
            <a:ext cx="2128536" cy="351860"/>
          </a:xfrm>
          <a:prstGeom prst="roundRect">
            <a:avLst>
              <a:gd name="adj" fmla="val 50000"/>
            </a:avLst>
          </a:prstGeom>
          <a:solidFill>
            <a:srgbClr val="266CA6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78203" tIns="39101" rIns="78203" bIns="3910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781995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39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AI(</a:t>
            </a:r>
            <a:r>
              <a:rPr kumimoji="0" lang="ko-KR" altLang="en-US" sz="1539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인공지능</a:t>
            </a:r>
            <a:r>
              <a:rPr kumimoji="0" lang="en-US" altLang="ko-KR" sz="1539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) </a:t>
            </a:r>
            <a:r>
              <a:rPr kumimoji="0" lang="ko-KR" altLang="en-US" sz="1539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0000600000000000000" pitchFamily="2" charset="-127"/>
                <a:ea typeface="KoPub돋움체 Medium" panose="00000600000000000000" pitchFamily="2" charset="-127"/>
                <a:cs typeface="+mn-cs"/>
              </a:rPr>
              <a:t>탐지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BCF9AC-D183-4718-9ECF-492E7B74A16D}"/>
              </a:ext>
            </a:extLst>
          </p:cNvPr>
          <p:cNvSpPr txBox="1"/>
          <p:nvPr/>
        </p:nvSpPr>
        <p:spPr>
          <a:xfrm>
            <a:off x="4932040" y="4034206"/>
            <a:ext cx="3600400" cy="1987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781995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368" b="0" i="0" u="none" strike="noStrike" kern="0" cap="none" spc="0" normalizeH="0" baseline="0" noProof="0" dirty="0" err="1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정상</a:t>
            </a:r>
            <a:r>
              <a:rPr kumimoji="0" lang="ko-KR" altLang="en-US" sz="1368" b="0" i="0" u="none" strike="noStrike" kern="0" cap="none" spc="0" normalizeH="0" baseline="0" noProof="0" dirty="0" err="1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〮</a:t>
            </a:r>
            <a:r>
              <a:rPr kumimoji="0" lang="ko-KR" altLang="en-US" sz="1368" b="0" i="0" u="none" strike="noStrike" kern="0" cap="none" spc="0" normalizeH="0" baseline="0" noProof="0" dirty="0" err="1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부정</a:t>
            </a:r>
            <a:r>
              <a:rPr kumimoji="0" lang="ko-KR" altLang="en-US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 결제데이터의 특성 학습</a:t>
            </a:r>
            <a:endParaRPr kumimoji="0" lang="en-US" altLang="ko-KR" sz="1368" b="0" i="0" u="none" strike="noStrike" kern="0" cap="none" spc="0" normalizeH="0" baseline="0" noProof="0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KoPub돋움체 Light" panose="02020603020101020101" pitchFamily="18" charset="-127"/>
              <a:ea typeface="KoPub돋움체 Light" panose="02020603020101020101" pitchFamily="18" charset="-127"/>
              <a:cs typeface="+mn-cs"/>
            </a:endParaRPr>
          </a:p>
          <a:p>
            <a:pPr marL="285750" marR="0" lvl="0" indent="-285750" algn="l" defTabSz="781995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약 </a:t>
            </a:r>
            <a:r>
              <a:rPr kumimoji="0" lang="en-US" altLang="ko-KR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300</a:t>
            </a:r>
            <a:r>
              <a:rPr kumimoji="0" lang="ko-KR" altLang="en-US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개의 부정 결제 특성과 유사성 산출</a:t>
            </a:r>
            <a:r>
              <a:rPr kumimoji="0" lang="en-US" altLang="ko-KR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/>
            </a:r>
            <a:br>
              <a:rPr kumimoji="0" lang="en-US" altLang="ko-KR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</a:br>
            <a:r>
              <a:rPr kumimoji="0" lang="en-US" altLang="ko-KR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(</a:t>
            </a:r>
            <a:r>
              <a:rPr kumimoji="0" lang="ko-KR" altLang="en-US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부정수급 확률을 </a:t>
            </a:r>
            <a:r>
              <a:rPr kumimoji="0" lang="en-US" altLang="ko-KR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0~99.9%</a:t>
            </a:r>
            <a:r>
              <a:rPr kumimoji="0" lang="ko-KR" altLang="en-US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로 제시</a:t>
            </a:r>
            <a:r>
              <a:rPr kumimoji="0" lang="en-US" altLang="ko-KR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)</a:t>
            </a:r>
          </a:p>
          <a:p>
            <a:pPr marL="285750" marR="0" lvl="0" indent="-285750" algn="l" defTabSz="781995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부정 확률에 따른 고위험군 추출 가능</a:t>
            </a:r>
            <a:endParaRPr kumimoji="0" lang="en-US" altLang="ko-KR" sz="1368" b="0" i="0" u="none" strike="noStrike" kern="0" cap="none" spc="0" normalizeH="0" baseline="0" noProof="0" dirty="0" smtClean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KoPub돋움체 Light" panose="02020603020101020101" pitchFamily="18" charset="-127"/>
              <a:ea typeface="KoPub돋움체 Light" panose="02020603020101020101" pitchFamily="18" charset="-127"/>
              <a:cs typeface="+mn-cs"/>
            </a:endParaRPr>
          </a:p>
          <a:p>
            <a:pPr marL="285750" marR="0" lvl="0" indent="-285750" algn="l" defTabSz="781995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육안으로 </a:t>
            </a:r>
            <a:r>
              <a:rPr kumimoji="0" lang="ko-KR" altLang="en-US" sz="1368" b="0" i="0" u="none" strike="noStrike" kern="0" cap="none" spc="0" normalizeH="0" baseline="0" noProof="0" dirty="0" err="1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구분</a:t>
            </a:r>
            <a:r>
              <a:rPr kumimoji="0" lang="ko-KR" altLang="en-US" sz="1368" b="0" i="0" u="none" strike="noStrike" kern="0" cap="none" spc="0" normalizeH="0" baseline="0" noProof="0" dirty="0" err="1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〮</a:t>
            </a:r>
            <a:r>
              <a:rPr kumimoji="0" lang="ko-KR" altLang="en-US" sz="1368" b="0" i="0" u="none" strike="noStrike" kern="0" cap="none" spc="0" normalizeH="0" baseline="0" noProof="0" dirty="0" err="1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분석이</a:t>
            </a:r>
            <a:r>
              <a:rPr kumimoji="0" lang="ko-KR" altLang="en-US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 불가능한 다양한 부정 유형의 대응 가능</a:t>
            </a:r>
            <a:endParaRPr kumimoji="0" lang="en-US" altLang="ko-KR" sz="1368" b="0" i="0" u="none" strike="noStrike" kern="0" cap="none" spc="0" normalizeH="0" baseline="0" noProof="0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KoPub돋움체 Light" panose="02020603020101020101" pitchFamily="18" charset="-127"/>
              <a:ea typeface="KoPub돋움체 Light" panose="02020603020101020101" pitchFamily="18" charset="-127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BCF9AC-D183-4718-9ECF-492E7B74A16D}"/>
              </a:ext>
            </a:extLst>
          </p:cNvPr>
          <p:cNvSpPr txBox="1"/>
          <p:nvPr/>
        </p:nvSpPr>
        <p:spPr>
          <a:xfrm>
            <a:off x="611559" y="4034206"/>
            <a:ext cx="3600400" cy="1987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781995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사전에 정의한 패턴 위배 시 탐지</a:t>
            </a:r>
            <a:r>
              <a:rPr kumimoji="0" lang="en-US" altLang="ko-KR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/>
            </a:r>
            <a:br>
              <a:rPr kumimoji="0" lang="en-US" altLang="ko-KR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</a:br>
            <a:r>
              <a:rPr kumimoji="0" lang="en-US" altLang="ko-KR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(</a:t>
            </a:r>
            <a:r>
              <a:rPr kumimoji="0" lang="ko-KR" altLang="en-US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예시</a:t>
            </a:r>
            <a:r>
              <a:rPr kumimoji="0" lang="en-US" altLang="ko-KR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: </a:t>
            </a:r>
            <a:r>
              <a:rPr kumimoji="0" lang="ko-KR" altLang="en-US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해외 출국</a:t>
            </a:r>
            <a:r>
              <a:rPr kumimoji="0" lang="en-US" altLang="ko-KR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+</a:t>
            </a:r>
            <a:r>
              <a:rPr kumimoji="0" lang="ko-KR" altLang="en-US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바우처 결제</a:t>
            </a:r>
            <a:r>
              <a:rPr kumimoji="0" lang="en-US" altLang="ko-KR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)</a:t>
            </a:r>
          </a:p>
          <a:p>
            <a:pPr marL="285750" marR="0" lvl="0" indent="-285750" algn="l" defTabSz="781995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탐지 사유가 명확하여 온라인 심사 용이</a:t>
            </a:r>
            <a:endParaRPr kumimoji="0" lang="en-US" altLang="ko-KR" sz="1368" b="0" i="0" u="none" strike="noStrike" kern="0" cap="none" spc="0" normalizeH="0" baseline="0" noProof="0" dirty="0" smtClean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KoPub돋움체 Light" panose="02020603020101020101" pitchFamily="18" charset="-127"/>
              <a:ea typeface="KoPub돋움체 Light" panose="02020603020101020101" pitchFamily="18" charset="-127"/>
              <a:cs typeface="+mn-cs"/>
            </a:endParaRPr>
          </a:p>
          <a:p>
            <a:pPr marL="285750" marR="0" lvl="0" indent="-285750" algn="l" defTabSz="781995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신종 </a:t>
            </a:r>
            <a:r>
              <a:rPr kumimoji="0" lang="ko-KR" altLang="en-US" sz="1368" b="0" i="0" u="none" strike="noStrike" kern="0" cap="none" spc="0" normalizeH="0" baseline="0" noProof="0" dirty="0" err="1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부정수법을</a:t>
            </a:r>
            <a:r>
              <a:rPr kumimoji="0" lang="ko-KR" altLang="en-US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 유형화 하여 즉시 적용 가능</a:t>
            </a:r>
            <a:endParaRPr kumimoji="0" lang="en-US" altLang="ko-KR" sz="1368" b="0" i="0" u="none" strike="noStrike" kern="0" cap="none" spc="0" normalizeH="0" baseline="0" noProof="0" dirty="0" smtClean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KoPub돋움체 Light" panose="02020603020101020101" pitchFamily="18" charset="-127"/>
              <a:ea typeface="KoPub돋움체 Light" panose="02020603020101020101" pitchFamily="18" charset="-127"/>
              <a:cs typeface="+mn-cs"/>
            </a:endParaRPr>
          </a:p>
          <a:p>
            <a:pPr marL="285750" marR="0" lvl="0" indent="-285750" algn="l" defTabSz="781995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해당 패턴을 벗어나는 경우 </a:t>
            </a:r>
            <a:r>
              <a:rPr kumimoji="0" lang="ko-KR" altLang="en-US" sz="1368" b="0" i="0" u="none" strike="noStrike" kern="0" cap="none" spc="0" normalizeH="0" baseline="0" noProof="0" dirty="0" err="1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미탐지되어</a:t>
            </a:r>
            <a:r>
              <a:rPr kumimoji="0" lang="ko-KR" altLang="en-US" sz="1368" b="0" i="0" u="none" strike="noStrike" kern="0" cap="none" spc="0" normalizeH="0" baseline="0" noProof="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Light" panose="02020603020101020101" pitchFamily="18" charset="-127"/>
                <a:ea typeface="KoPub돋움체 Light" panose="02020603020101020101" pitchFamily="18" charset="-127"/>
                <a:cs typeface="+mn-cs"/>
              </a:rPr>
              <a:t> 정상 결제로 오인 가능성</a:t>
            </a:r>
            <a:endParaRPr kumimoji="0" lang="en-US" altLang="ko-KR" sz="1368" b="0" i="0" u="none" strike="noStrike" kern="0" cap="none" spc="0" normalizeH="0" baseline="0" noProof="0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KoPub돋움체 Light" panose="02020603020101020101" pitchFamily="18" charset="-127"/>
              <a:ea typeface="KoPub돋움체 Light" panose="02020603020101020101" pitchFamily="18" charset="-127"/>
              <a:cs typeface="+mn-cs"/>
            </a:endParaRPr>
          </a:p>
        </p:txBody>
      </p:sp>
      <p:sp>
        <p:nvSpPr>
          <p:cNvPr id="15" name="덧셈 기호 14"/>
          <p:cNvSpPr/>
          <p:nvPr/>
        </p:nvSpPr>
        <p:spPr>
          <a:xfrm>
            <a:off x="4320897" y="4509120"/>
            <a:ext cx="530779" cy="504056"/>
          </a:xfrm>
          <a:prstGeom prst="mathPlus">
            <a:avLst/>
          </a:prstGeom>
          <a:solidFill>
            <a:srgbClr val="9BBB59">
              <a:lumMod val="60000"/>
              <a:lumOff val="40000"/>
            </a:srgbClr>
          </a:solidFill>
          <a:ln w="9525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07704" y="2780928"/>
            <a:ext cx="5328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&lt; </a:t>
            </a:r>
            <a:r>
              <a:rPr kumimoji="0" lang="ko-KR" alt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부정의심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결제 탐지 기법의 특징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&gt;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51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부당청구 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돋움" panose="020B0604000101010101" pitchFamily="50" charset="-127"/>
              </a:rPr>
              <a:t>〮</a:t>
            </a:r>
            <a:r>
              <a:rPr lang="ko-KR" altLang="en-US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부정수급 모니터링 제도 및 현지조사</a:t>
            </a:r>
            <a:endParaRPr lang="ko-KR" altLang="en-US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FFC332F8-D56F-5976-7C3E-C11E8360F9E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1520" y="925573"/>
          <a:ext cx="8640960" cy="4591659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754863163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1005962381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651086340"/>
                    </a:ext>
                  </a:extLst>
                </a:gridCol>
              </a:tblGrid>
              <a:tr h="412577">
                <a:tc>
                  <a:txBody>
                    <a:bodyPr/>
                    <a:lstStyle/>
                    <a:p>
                      <a:pPr marL="0" marR="0" indent="0" algn="ctr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구분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5B53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특징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AD">
                        <a:alpha val="3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모니터링 및 조사내용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0A2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011022"/>
                  </a:ext>
                </a:extLst>
              </a:tr>
              <a:tr h="1070110">
                <a:tc>
                  <a:txBody>
                    <a:bodyPr/>
                    <a:lstStyle/>
                    <a:p>
                      <a:pPr marL="0" marR="0" indent="0" algn="ctr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FDS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신속대응</a:t>
                      </a: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AI(</a:t>
                      </a:r>
                      <a:r>
                        <a:rPr lang="ko-KR" altLang="en-US" sz="1600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인공지능</a:t>
                      </a:r>
                      <a:r>
                        <a:rPr lang="en-US" altLang="ko-KR" sz="1600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)</a:t>
                      </a:r>
                      <a:r>
                        <a:rPr lang="ko-KR" altLang="en-US" sz="1600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가 부정 고위험으로 판단한 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이상결제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및 이용자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·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제공인력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대상으로 실시간 전화 모니터링</a:t>
                      </a: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서비스 정상 제공여부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서비스 제공 및 이용 불편사항 접수 등</a:t>
                      </a:r>
                    </a:p>
                    <a:p>
                      <a:pPr fontAlgn="base" latinLnBrk="1"/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8658229"/>
                  </a:ext>
                </a:extLst>
              </a:tr>
              <a:tr h="1007563">
                <a:tc>
                  <a:txBody>
                    <a:bodyPr/>
                    <a:lstStyle/>
                    <a:p>
                      <a:pPr marL="0" marR="0" indent="0" algn="ctr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청구비용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ctr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사전심사</a:t>
                      </a: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바우처 비용 지급 전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부정의심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패턴과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AI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가 판단한 부정 확률을 종합 고려하여 부당청구 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의심결제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추출</a:t>
                      </a:r>
                      <a:endParaRPr lang="ko-KR" altLang="en-US" sz="1600" kern="1200" dirty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해외체류 및 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사망의심자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결제 등 부정 의심 결제의 비용 지급을 보류하고 적정성 심사</a:t>
                      </a:r>
                    </a:p>
                    <a:p>
                      <a:pPr fontAlgn="base" latinLnBrk="1"/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59387514"/>
                  </a:ext>
                </a:extLst>
              </a:tr>
              <a:tr h="1007563">
                <a:tc>
                  <a:txBody>
                    <a:bodyPr/>
                    <a:lstStyle/>
                    <a:p>
                      <a:pPr marL="0" marR="0" indent="0" algn="ctr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지급비용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ctr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사후심사</a:t>
                      </a: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바우처 비용 지급 후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부정의심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패턴과 </a:t>
                      </a:r>
                      <a:r>
                        <a:rPr lang="en-US" altLang="ko-KR" sz="1600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AI</a:t>
                      </a:r>
                      <a:r>
                        <a:rPr lang="ko-KR" altLang="en-US" sz="1600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가 판단한 부정 확률을 종합 고려하여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부정수급 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의심결제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추출</a:t>
                      </a: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장기요양 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중복서비스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입원 중 결제 등 부당 지급된 바우처의 부정수급 여부 심사</a:t>
                      </a:r>
                    </a:p>
                    <a:p>
                      <a:pPr latinLnBrk="1"/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2540115"/>
                  </a:ext>
                </a:extLst>
              </a:tr>
              <a:tr h="1093846">
                <a:tc>
                  <a:txBody>
                    <a:bodyPr/>
                    <a:lstStyle/>
                    <a:p>
                      <a:pPr marL="0" marR="0" indent="0" algn="ctr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현장조사</a:t>
                      </a: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전자바우처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클린센터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공익제보와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AI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가 </a:t>
                      </a:r>
                      <a:r>
                        <a:rPr lang="ko-KR" altLang="en-US" sz="1600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부정 고위험으로 판단한 </a:t>
                      </a:r>
                      <a:r>
                        <a:rPr lang="ko-KR" altLang="en-US" sz="1600" kern="1200" spc="-50" baseline="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이상결제를</a:t>
                      </a:r>
                      <a:r>
                        <a:rPr lang="ko-KR" altLang="en-US" sz="1600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현장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실사하여 부정수급 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여확인</a:t>
                      </a:r>
                      <a:endParaRPr lang="ko-KR" altLang="en-US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spc="-50" baseline="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제공인력</a:t>
                      </a:r>
                      <a:r>
                        <a:rPr lang="en-US" altLang="ko-KR" sz="1600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·</a:t>
                      </a:r>
                      <a:r>
                        <a:rPr lang="ko-KR" altLang="en-US" sz="1600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이용자 등 인터뷰</a:t>
                      </a:r>
                      <a:r>
                        <a:rPr lang="en-US" altLang="ko-KR" sz="1600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서비스 증빙자료 검사를 통해 </a:t>
                      </a:r>
                      <a:r>
                        <a:rPr lang="ko-KR" altLang="en-US" sz="1600" kern="1200" spc="-50" baseline="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공익제보</a:t>
                      </a:r>
                      <a:r>
                        <a:rPr lang="ko-KR" altLang="en-US" sz="1600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내용 확인 및 </a:t>
                      </a:r>
                      <a:r>
                        <a:rPr lang="ko-KR" altLang="en-US" sz="1600" kern="1200" spc="-50" baseline="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이상결제</a:t>
                      </a:r>
                      <a:r>
                        <a:rPr lang="ko-KR" altLang="en-US" sz="1600" kern="1200" spc="-5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심사</a:t>
                      </a:r>
                    </a:p>
                    <a:p>
                      <a:pPr latinLnBrk="1"/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2958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272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utoShape 42"/>
          <p:cNvSpPr>
            <a:spLocks noChangeArrowheads="1"/>
          </p:cNvSpPr>
          <p:nvPr/>
        </p:nvSpPr>
        <p:spPr bwMode="auto">
          <a:xfrm>
            <a:off x="467544" y="980728"/>
            <a:ext cx="8208912" cy="648072"/>
          </a:xfrm>
          <a:prstGeom prst="roundRect">
            <a:avLst>
              <a:gd name="adj" fmla="val 8732"/>
            </a:avLst>
          </a:prstGeom>
          <a:solidFill>
            <a:srgbClr val="0091C4">
              <a:alpha val="5000"/>
            </a:srgbClr>
          </a:solidFill>
          <a:ln w="57150" cmpd="thickThin" algn="ctr">
            <a:solidFill>
              <a:srgbClr val="00B0F0">
                <a:alpha val="39999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179469"/>
              </p:ext>
            </p:extLst>
          </p:nvPr>
        </p:nvGraphicFramePr>
        <p:xfrm>
          <a:off x="323528" y="1839167"/>
          <a:ext cx="8492762" cy="3894089"/>
        </p:xfrm>
        <a:graphic>
          <a:graphicData uri="http://schemas.openxmlformats.org/drawingml/2006/table">
            <a:tbl>
              <a:tblPr/>
              <a:tblGrid>
                <a:gridCol w="3948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6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82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20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69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9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69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698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087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310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9909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연번</a:t>
                      </a:r>
                    </a:p>
                  </a:txBody>
                  <a:tcPr marL="36000" marR="36000"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이상결제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한양중고딕"/>
                        </a:rPr>
                        <a:t>내용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한양중고딕"/>
                        </a:rPr>
                        <a:t>대상사업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8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한양중고딕"/>
                        </a:rPr>
                        <a:t>①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한양중고딕"/>
                        </a:rPr>
                        <a:t>②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한양중고딕"/>
                        </a:rPr>
                        <a:t>③</a:t>
                      </a:r>
                      <a:endParaRPr lang="ko-KR" altLang="en-US" sz="1800" dirty="0" smtClean="0">
                        <a:solidFill>
                          <a:schemeClr val="bg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800" dirty="0" smtClean="0">
                          <a:solidFill>
                            <a:schemeClr val="bg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④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한양중고딕"/>
                        </a:rPr>
                        <a:t>⑤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한양중고딕"/>
                        </a:rPr>
                        <a:t>⑥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한양중고딕"/>
                        </a:rPr>
                        <a:t>⑦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1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일괄결제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과거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여러건의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 서비스를 한번에 소급하여 결제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2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중복결제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서비스 중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,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다른 이용자의 서비스를 소급하여 결제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3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심야결제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서비스 이용 및 제공이 어려운 심야시간에 결제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4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연속결제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일 </a:t>
                      </a:r>
                      <a:r>
                        <a:rPr lang="en-US" altLang="ko-KR" sz="14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명 이상 서비스 시 </a:t>
                      </a:r>
                      <a:r>
                        <a:rPr lang="ko-KR" altLang="en-US" sz="1400" kern="1200" dirty="0" err="1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결제시간</a:t>
                      </a: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간격이 짧은 경우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8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5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선 결제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서비스를 제공하기 전에 미리 결제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6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휴일결제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평일 서비스 원칙인 바우처의 공휴일 결제 발생 시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7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단가위반결제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그룹형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 서비스의 복수 할인단가 원칙을 위반한 경우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8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생업지원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장애인활동지원 바우처로 이용자의 생업을 지원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670666"/>
                  </a:ext>
                </a:extLst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429454" y="1027765"/>
            <a:ext cx="83868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(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대상사업</a:t>
            </a:r>
            <a:r>
              <a:rPr kumimoji="0" lang="en-US" altLang="ko-KR" sz="1600" b="1" i="0" u="none" strike="noStrike" kern="1200" cap="none" spc="-3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)      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① 지역사회서비스투자사업 ② 장애인활동지원 ③ 산모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·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신생아건강관리지원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/>
            </a:r>
            <a:b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</a:b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              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④ 가사간병방문지원 ⑤ 발달재활서비스 ⑥ 언어발달지원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⑦ 발달장애인 부모상담지원</a:t>
            </a:r>
            <a:endParaRPr kumimoji="0" lang="en-US" altLang="ko-KR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사회서비스 사업별 주요 </a:t>
            </a:r>
            <a:r>
              <a:rPr lang="ko-KR" altLang="en-US" dirty="0" err="1" smtClean="0"/>
              <a:t>이상결제</a:t>
            </a:r>
            <a:r>
              <a:rPr lang="ko-KR" altLang="en-US" dirty="0" smtClean="0"/>
              <a:t> 유형</a:t>
            </a:r>
            <a:r>
              <a:rPr lang="en-US" altLang="ko-KR" dirty="0" smtClean="0"/>
              <a:t>(1/2)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4975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6"/>
          <p:cNvGraphicFramePr>
            <a:graphicFrameLocks noGrp="1"/>
          </p:cNvGraphicFramePr>
          <p:nvPr>
            <p:extLst/>
          </p:nvPr>
        </p:nvGraphicFramePr>
        <p:xfrm>
          <a:off x="323528" y="980728"/>
          <a:ext cx="8496941" cy="4827769"/>
        </p:xfrm>
        <a:graphic>
          <a:graphicData uri="http://schemas.openxmlformats.org/drawingml/2006/table">
            <a:tbl>
              <a:tblPr/>
              <a:tblGrid>
                <a:gridCol w="448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3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9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8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85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85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85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85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141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853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0151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연번</a:t>
                      </a:r>
                    </a:p>
                  </a:txBody>
                  <a:tcPr marL="36000" marR="36000"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이상결제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한양중고딕"/>
                        </a:rPr>
                        <a:t>내용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한양중고딕"/>
                        </a:rPr>
                        <a:t>대상사업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한양중고딕"/>
                        </a:rPr>
                        <a:t>①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한양중고딕"/>
                        </a:rPr>
                        <a:t>②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한양중고딕"/>
                        </a:rPr>
                        <a:t>③</a:t>
                      </a:r>
                      <a:endParaRPr lang="ko-KR" altLang="en-US" sz="1400" dirty="0" smtClean="0">
                        <a:solidFill>
                          <a:schemeClr val="bg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④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한양중고딕"/>
                        </a:rPr>
                        <a:t>⑤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한양중고딕"/>
                        </a:rPr>
                        <a:t>⑥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한양중고딕"/>
                        </a:rPr>
                        <a:t>⑦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8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9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동일단가외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 결제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신고한 동일 서비스 단가를 위반하여 결제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10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서비스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대상자격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 위반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서비스 대상 연령을 초과한 이용자의 바우처 결제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11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제공인력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자격위반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미자격자가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 서비스를 제공하거나 자격 발급일자 이전에 결제한 경우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12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학교수업시간 중 결제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이용자의 학교 수업시간 중 결제한 경우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13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해외출국자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이용자 및 제공인력의 해외 체류 중 결제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14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사망의심자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사망 또는 사망이 추정 되는 이용자 및 제공인력의 결제가 발생한 경우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15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장기입원자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의료기관에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60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일 초과 입원한 이용자 및 입원기간 내 제공인력의 결제가 발생한 경우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2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16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장기요양중복청구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장애인활동지원서비스와 장기요양서비스를 동시에 이용</a:t>
                      </a:r>
                      <a:r>
                        <a:rPr lang="en-US" altLang="ko-KR" sz="1200" b="1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·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제공한 경우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2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17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시설종사자서비스</a:t>
                      </a: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사회복지시설 입소자 및 종사자가 장애인활동지원사업을 동시에 이용</a:t>
                      </a:r>
                      <a:r>
                        <a:rPr lang="en-US" altLang="ko-KR" sz="1200" b="1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·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한양중고딕"/>
                        </a:rPr>
                        <a:t>제공한 경우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○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한양중고딕"/>
                      </a:endParaRPr>
                    </a:p>
                  </a:txBody>
                  <a:tcPr marT="45697" marB="4569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사회서비스 </a:t>
            </a:r>
            <a:r>
              <a:rPr lang="ko-KR" altLang="en-US" dirty="0"/>
              <a:t>사업별 주요 </a:t>
            </a:r>
            <a:r>
              <a:rPr lang="ko-KR" altLang="en-US" dirty="0" err="1"/>
              <a:t>이상결제</a:t>
            </a:r>
            <a:r>
              <a:rPr lang="ko-KR" altLang="en-US" dirty="0"/>
              <a:t> 유형</a:t>
            </a:r>
            <a:r>
              <a:rPr lang="en-US" altLang="ko-KR" dirty="0" smtClean="0"/>
              <a:t>(2/2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547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665132" y="1108512"/>
            <a:ext cx="1417050" cy="838944"/>
          </a:xfrm>
          <a:prstGeom prst="roundRect">
            <a:avLst/>
          </a:prstGeom>
          <a:ln>
            <a:solidFill>
              <a:srgbClr val="72519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itchFamily="50" charset="-127"/>
              </a:rPr>
              <a:t>이용자</a:t>
            </a:r>
            <a:endParaRPr lang="ko-KR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itchFamily="50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2605527" y="986920"/>
            <a:ext cx="5998921" cy="10549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44000" rIns="144000" anchor="ctr"/>
          <a:lstStyle/>
          <a:p>
            <a:pPr algn="ctr" fontAlgn="base" latinLnBrk="1">
              <a:lnSpc>
                <a:spcPct val="150000"/>
              </a:lnSpc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각기 다른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장애종류와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정도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다양한 서비스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니즈와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endParaRPr lang="en-US" altLang="ko-KR" sz="1600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 fontAlgn="base" latinLnBrk="1">
              <a:lnSpc>
                <a:spcPct val="150000"/>
              </a:lnSpc>
            </a:pP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개인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성향 및 거주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생활 환경 등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692988" y="2374032"/>
            <a:ext cx="1417050" cy="838944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itchFamily="50" charset="-127"/>
              </a:rPr>
              <a:t>제공인력</a:t>
            </a:r>
            <a:endParaRPr lang="ko-KR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2572760" y="2257888"/>
            <a:ext cx="5998921" cy="109910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44000" rIns="144000" anchor="ctr"/>
          <a:lstStyle/>
          <a:p>
            <a:pPr algn="ctr" fontAlgn="base" latinLnBrk="1">
              <a:lnSpc>
                <a:spcPct val="150000"/>
              </a:lnSpc>
            </a:pP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고연령대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다양한 원칙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지침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숙지 어려움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endParaRPr lang="en-US" altLang="ko-KR" sz="1600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 fontAlgn="base" latinLnBrk="1">
              <a:lnSpc>
                <a:spcPct val="150000"/>
              </a:lnSpc>
            </a:pP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원칙과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서비스의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대척점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 동행 없는 심부름 등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692987" y="3742184"/>
            <a:ext cx="1417050" cy="838944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itchFamily="50" charset="-127"/>
              </a:rPr>
              <a:t>제공기관</a:t>
            </a:r>
            <a:endParaRPr lang="ko-KR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itchFamily="50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572759" y="3624686"/>
            <a:ext cx="5979072" cy="10549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44000" rIns="144000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외근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근태와 서비스 질적 수준 측정 불가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endParaRPr lang="en-US" altLang="ko-KR" sz="1600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관리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강화 시 퇴사 등 딜레마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전담인력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인당 관리 </a:t>
            </a:r>
            <a:r>
              <a:rPr lang="ko-KR" altLang="en-US" sz="1600" dirty="0" err="1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다수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706679" y="5013176"/>
            <a:ext cx="1417050" cy="838944"/>
          </a:xfrm>
          <a:prstGeom prst="roundRect">
            <a:avLst/>
          </a:prstGeom>
          <a:ln>
            <a:solidFill>
              <a:srgbClr val="EC4C2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itchFamily="50" charset="-127"/>
              </a:rPr>
              <a:t>정부부처 및 관리기관</a:t>
            </a:r>
            <a:endParaRPr lang="ko-KR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572759" y="4894312"/>
            <a:ext cx="5979071" cy="10549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44000" rIns="144000" anchor="ctr"/>
          <a:lstStyle/>
          <a:p>
            <a:pPr algn="ctr" fontAlgn="base" latinLnBrk="1">
              <a:lnSpc>
                <a:spcPct val="150000"/>
              </a:lnSpc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이용자의 서비스 만족도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VS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원칙 준수</a:t>
            </a:r>
            <a:b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서비스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중심의 유연한 규제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VS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부정예방을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위한 규제 강화</a:t>
            </a:r>
          </a:p>
        </p:txBody>
      </p:sp>
      <p:sp>
        <p:nvSpPr>
          <p:cNvPr id="15" name="갈매기형 수장 14"/>
          <p:cNvSpPr/>
          <p:nvPr/>
        </p:nvSpPr>
        <p:spPr>
          <a:xfrm>
            <a:off x="2267743" y="1268760"/>
            <a:ext cx="160999" cy="504056"/>
          </a:xfrm>
          <a:prstGeom prst="chevron">
            <a:avLst/>
          </a:prstGeom>
          <a:gradFill>
            <a:gsLst>
              <a:gs pos="100000">
                <a:schemeClr val="tx1">
                  <a:lumMod val="50000"/>
                  <a:lumOff val="50000"/>
                  <a:alpha val="59000"/>
                </a:schemeClr>
              </a:gs>
              <a:gs pos="100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갈매기형 수장 15"/>
          <p:cNvSpPr/>
          <p:nvPr/>
        </p:nvSpPr>
        <p:spPr>
          <a:xfrm>
            <a:off x="2267744" y="2564904"/>
            <a:ext cx="179436" cy="504056"/>
          </a:xfrm>
          <a:prstGeom prst="chevron">
            <a:avLst/>
          </a:prstGeom>
          <a:gradFill>
            <a:gsLst>
              <a:gs pos="100000">
                <a:schemeClr val="tx1">
                  <a:lumMod val="50000"/>
                  <a:lumOff val="50000"/>
                  <a:alpha val="59000"/>
                </a:schemeClr>
              </a:gs>
              <a:gs pos="100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갈매기형 수장 16"/>
          <p:cNvSpPr/>
          <p:nvPr/>
        </p:nvSpPr>
        <p:spPr>
          <a:xfrm>
            <a:off x="2267744" y="3933056"/>
            <a:ext cx="179436" cy="504056"/>
          </a:xfrm>
          <a:prstGeom prst="chevron">
            <a:avLst/>
          </a:prstGeom>
          <a:gradFill>
            <a:gsLst>
              <a:gs pos="100000">
                <a:schemeClr val="tx1">
                  <a:lumMod val="50000"/>
                  <a:lumOff val="50000"/>
                  <a:alpha val="59000"/>
                </a:schemeClr>
              </a:gs>
              <a:gs pos="100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갈매기형 수장 17"/>
          <p:cNvSpPr/>
          <p:nvPr/>
        </p:nvSpPr>
        <p:spPr>
          <a:xfrm>
            <a:off x="2267744" y="5157192"/>
            <a:ext cx="179436" cy="504056"/>
          </a:xfrm>
          <a:prstGeom prst="chevron">
            <a:avLst/>
          </a:prstGeom>
          <a:gradFill>
            <a:gsLst>
              <a:gs pos="100000">
                <a:schemeClr val="tx1">
                  <a:lumMod val="50000"/>
                  <a:lumOff val="50000"/>
                  <a:alpha val="59000"/>
                </a:schemeClr>
              </a:gs>
              <a:gs pos="100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2" name="제목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이해관계자별 고민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414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5351AAB3-61F3-03C2-C24D-74063A5B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제공기관 운영의 어려움</a:t>
            </a:r>
            <a:endParaRPr lang="ko-KR" altLang="en-US" dirty="0"/>
          </a:p>
        </p:txBody>
      </p:sp>
      <p:sp>
        <p:nvSpPr>
          <p:cNvPr id="32" name="모서리가 둥근 직사각형 131">
            <a:extLst>
              <a:ext uri="{FF2B5EF4-FFF2-40B4-BE49-F238E27FC236}">
                <a16:creationId xmlns:a16="http://schemas.microsoft.com/office/drawing/2014/main" id="{B9253D1F-B9AC-3AC9-3768-DBAB17C172AF}"/>
              </a:ext>
            </a:extLst>
          </p:cNvPr>
          <p:cNvSpPr/>
          <p:nvPr/>
        </p:nvSpPr>
        <p:spPr>
          <a:xfrm>
            <a:off x="683568" y="980728"/>
            <a:ext cx="3600400" cy="2304256"/>
          </a:xfrm>
          <a:prstGeom prst="roundRect">
            <a:avLst>
              <a:gd name="adj" fmla="val 11435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0"/>
          </a:gradFill>
          <a:ln>
            <a:solidFill>
              <a:srgbClr val="0070C0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중증장애인 ➝ </a:t>
            </a:r>
            <a:r>
              <a:rPr lang="ko-KR" altLang="en-US" sz="160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</a:t>
            </a: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매칭 어려움 ➝ </a:t>
            </a:r>
            <a:r>
              <a:rPr lang="ko-KR" altLang="en-US" sz="1600" spc="-5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 불편 가중 ➝ </a:t>
            </a:r>
            <a:r>
              <a:rPr lang="ko-KR" altLang="en-US" sz="1600" spc="-5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</a:t>
            </a:r>
            <a:r>
              <a:rPr lang="ko-KR" altLang="en-US" sz="1600" spc="-5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편의 중심의 </a:t>
            </a:r>
            <a:r>
              <a:rPr lang="ko-KR" altLang="en-US" sz="1600" spc="-12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서비스 제공 우려 ➝ </a:t>
            </a:r>
            <a:r>
              <a:rPr lang="ko-KR" altLang="en-US" sz="1600" spc="-12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</a:t>
            </a:r>
            <a:r>
              <a:rPr lang="ko-KR" altLang="en-US" sz="1600" spc="-12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서비스 종료를 </a:t>
            </a: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걱정하는 이용자의 허위</a:t>
            </a:r>
            <a:r>
              <a:rPr lang="en-US" altLang="ko-KR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60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초과결제</a:t>
            </a: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권유</a:t>
            </a:r>
          </a:p>
        </p:txBody>
      </p:sp>
      <p:sp>
        <p:nvSpPr>
          <p:cNvPr id="35" name="모서리가 둥근 직사각형 131">
            <a:extLst>
              <a:ext uri="{FF2B5EF4-FFF2-40B4-BE49-F238E27FC236}">
                <a16:creationId xmlns:a16="http://schemas.microsoft.com/office/drawing/2014/main" id="{309F2A2D-7D7F-9CE3-E935-1CCEEC1F0220}"/>
              </a:ext>
            </a:extLst>
          </p:cNvPr>
          <p:cNvSpPr/>
          <p:nvPr/>
        </p:nvSpPr>
        <p:spPr>
          <a:xfrm>
            <a:off x="4860032" y="980728"/>
            <a:ext cx="3600400" cy="2304256"/>
          </a:xfrm>
          <a:prstGeom prst="roundRect">
            <a:avLst>
              <a:gd name="adj" fmla="val 11435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0"/>
          </a:gradFill>
          <a:ln>
            <a:solidFill>
              <a:srgbClr val="7030A0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spc="-5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서비스 욕구가 강한 이용자 ➝ 일상 범주를 </a:t>
            </a: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벗어난 무리한 서비스 요구 ➝ </a:t>
            </a:r>
            <a:r>
              <a:rPr lang="ko-KR" altLang="en-US" sz="160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</a:t>
            </a: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600" spc="-15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수시 변경 및 수급 불안정 ➝ 이용자 불만 제기</a:t>
            </a:r>
          </a:p>
        </p:txBody>
      </p:sp>
      <p:sp>
        <p:nvSpPr>
          <p:cNvPr id="8" name="모서리가 둥근 직사각형 131">
            <a:extLst>
              <a:ext uri="{FF2B5EF4-FFF2-40B4-BE49-F238E27FC236}">
                <a16:creationId xmlns:a16="http://schemas.microsoft.com/office/drawing/2014/main" id="{B9253D1F-B9AC-3AC9-3768-DBAB17C172AF}"/>
              </a:ext>
            </a:extLst>
          </p:cNvPr>
          <p:cNvSpPr/>
          <p:nvPr/>
        </p:nvSpPr>
        <p:spPr>
          <a:xfrm>
            <a:off x="683568" y="3584038"/>
            <a:ext cx="3600400" cy="2232248"/>
          </a:xfrm>
          <a:prstGeom prst="roundRect">
            <a:avLst>
              <a:gd name="adj" fmla="val 11435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0"/>
          </a:gradFill>
          <a:ln>
            <a:solidFill>
              <a:srgbClr val="FF9966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서비스 진행 수시 모니터링</a:t>
            </a:r>
            <a:r>
              <a:rPr lang="en-US" altLang="ko-KR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일지 상세 </a:t>
            </a:r>
            <a:endParaRPr lang="en-US" altLang="ko-KR" sz="1600" dirty="0" smtClean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600" spc="-50" dirty="0" smtClean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작성 </a:t>
            </a:r>
            <a:r>
              <a:rPr lang="ko-KR" altLang="en-US" sz="1600" spc="-5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등 관리 강화 ➝ </a:t>
            </a:r>
            <a:r>
              <a:rPr lang="ko-KR" altLang="en-US" sz="1600" spc="-5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</a:t>
            </a:r>
            <a:r>
              <a:rPr lang="ko-KR" altLang="en-US" sz="1600" spc="-5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및 이용자 </a:t>
            </a: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이탈 ➝ 제공기관 매출 감소</a:t>
            </a:r>
          </a:p>
        </p:txBody>
      </p:sp>
      <p:sp>
        <p:nvSpPr>
          <p:cNvPr id="9" name="모서리가 둥근 직사각형 131">
            <a:extLst>
              <a:ext uri="{FF2B5EF4-FFF2-40B4-BE49-F238E27FC236}">
                <a16:creationId xmlns:a16="http://schemas.microsoft.com/office/drawing/2014/main" id="{309F2A2D-7D7F-9CE3-E935-1CCEEC1F0220}"/>
              </a:ext>
            </a:extLst>
          </p:cNvPr>
          <p:cNvSpPr/>
          <p:nvPr/>
        </p:nvSpPr>
        <p:spPr>
          <a:xfrm>
            <a:off x="4860032" y="3573016"/>
            <a:ext cx="3600400" cy="2232248"/>
          </a:xfrm>
          <a:prstGeom prst="roundRect">
            <a:avLst>
              <a:gd name="adj" fmla="val 11435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0"/>
          </a:gradFill>
          <a:ln>
            <a:solidFill>
              <a:srgbClr val="00B050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자체 모니터링 실시 결과 ➝ 바우처 카드 보관</a:t>
            </a:r>
            <a:r>
              <a:rPr lang="en-US" altLang="ko-KR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 출근 후 빈집에서 가사지원서비스</a:t>
            </a:r>
            <a:r>
              <a:rPr lang="en-US" altLang="ko-KR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서비스 없이 허위</a:t>
            </a:r>
            <a:r>
              <a:rPr lang="en-US" altLang="ko-KR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초과 결제 등 </a:t>
            </a:r>
            <a:r>
              <a:rPr lang="ko-KR" altLang="en-US" sz="1600" spc="-5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부정행위 확인 ➝ 부정수급 환수</a:t>
            </a:r>
            <a:r>
              <a:rPr lang="en-US" altLang="ko-KR" sz="1600" spc="-5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spc="-5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행정처분 </a:t>
            </a: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등 제공기관 불이익 우려</a:t>
            </a:r>
          </a:p>
        </p:txBody>
      </p:sp>
    </p:spTree>
    <p:extLst>
      <p:ext uri="{BB962C8B-B14F-4D97-AF65-F5344CB8AC3E}">
        <p14:creationId xmlns:p14="http://schemas.microsoft.com/office/powerpoint/2010/main" val="214849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5351AAB3-61F3-03C2-C24D-74063A5B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이용자 및 이용자 가족과 제공인력 간 갈등 해결방안</a:t>
            </a:r>
          </a:p>
        </p:txBody>
      </p:sp>
      <p:sp>
        <p:nvSpPr>
          <p:cNvPr id="10" name="모서리가 둥근 직사각형 131">
            <a:extLst>
              <a:ext uri="{FF2B5EF4-FFF2-40B4-BE49-F238E27FC236}">
                <a16:creationId xmlns:a16="http://schemas.microsoft.com/office/drawing/2014/main" id="{4ACF6360-C03C-DA53-C68F-602B4D036A7A}"/>
              </a:ext>
            </a:extLst>
          </p:cNvPr>
          <p:cNvSpPr/>
          <p:nvPr/>
        </p:nvSpPr>
        <p:spPr>
          <a:xfrm>
            <a:off x="440420" y="3645024"/>
            <a:ext cx="8263160" cy="720080"/>
          </a:xfrm>
          <a:prstGeom prst="roundRect">
            <a:avLst>
              <a:gd name="adj" fmla="val 1143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20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양자 간 불만족으로 서비스 계약 해지를 원하는 </a:t>
            </a:r>
            <a:r>
              <a:rPr lang="ko-KR" altLang="en-US" sz="20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경우</a:t>
            </a:r>
            <a:endParaRPr lang="ko-KR" altLang="en-US" sz="2000" dirty="0"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anose="020B0604000101010101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187624" y="4521894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이용자는 제공기관에</a:t>
            </a:r>
            <a:r>
              <a:rPr lang="en-US" altLang="ko-KR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, </a:t>
            </a:r>
            <a:r>
              <a:rPr lang="ko-KR" altLang="en-US" sz="1800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제공기관은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이용자에게 서비스 해지를 원하는 날의 최소 </a:t>
            </a:r>
            <a:r>
              <a:rPr lang="en-US" altLang="ko-KR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14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일 전에 통지해야 함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1187624" y="1874148"/>
            <a:ext cx="748883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이용자 및 이용자 가족이 요구하는 서비스 내용이 급여제공계약서에 명시된 경우 </a:t>
            </a:r>
            <a:endParaRPr lang="en-US" altLang="ko-KR" sz="1800" dirty="0" smtClean="0"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anose="020B0604000101010101" pitchFamily="50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800" dirty="0" err="1" smtClean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제공인력은</a:t>
            </a:r>
            <a:r>
              <a:rPr lang="ko-KR" altLang="en-US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서비스를 제공하는 것이 바람직하며 그렇지 않은 경우는 해당 내용은 </a:t>
            </a:r>
            <a:endParaRPr lang="en-US" altLang="ko-KR" sz="1800" dirty="0" smtClean="0"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anose="020B0604000101010101" pitchFamily="50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이용자 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등에게 안내</a:t>
            </a:r>
            <a:r>
              <a:rPr lang="en-US" altLang="ko-KR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. 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그럼에도 갈등이 해결되지 않는 경우 </a:t>
            </a:r>
            <a:r>
              <a:rPr lang="ko-KR" altLang="en-US" sz="1800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제공기관의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중재 필요</a:t>
            </a:r>
          </a:p>
        </p:txBody>
      </p:sp>
      <p:sp>
        <p:nvSpPr>
          <p:cNvPr id="11" name="모서리가 둥근 직사각형 131">
            <a:extLst>
              <a:ext uri="{FF2B5EF4-FFF2-40B4-BE49-F238E27FC236}">
                <a16:creationId xmlns:a16="http://schemas.microsoft.com/office/drawing/2014/main" id="{4ACF6360-C03C-DA53-C68F-602B4D036A7A}"/>
              </a:ext>
            </a:extLst>
          </p:cNvPr>
          <p:cNvSpPr/>
          <p:nvPr/>
        </p:nvSpPr>
        <p:spPr>
          <a:xfrm>
            <a:off x="457200" y="980728"/>
            <a:ext cx="8273504" cy="720080"/>
          </a:xfrm>
          <a:prstGeom prst="roundRect">
            <a:avLst>
              <a:gd name="adj" fmla="val 1143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20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이용자가 활동지원서비스 범위에 해당되지 않는 서비스를 요구하는 경우 </a:t>
            </a:r>
            <a:endParaRPr lang="ko-KR" altLang="en-US" sz="2000" dirty="0"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anose="020B0604000101010101" pitchFamily="50" charset="-127"/>
            </a:endParaRPr>
          </a:p>
        </p:txBody>
      </p:sp>
      <p:sp>
        <p:nvSpPr>
          <p:cNvPr id="13" name="오른쪽 화살표 12"/>
          <p:cNvSpPr/>
          <p:nvPr/>
        </p:nvSpPr>
        <p:spPr>
          <a:xfrm>
            <a:off x="683568" y="2060848"/>
            <a:ext cx="288032" cy="952654"/>
          </a:xfrm>
          <a:prstGeom prst="rightArrow">
            <a:avLst/>
          </a:prstGeom>
          <a:solidFill>
            <a:schemeClr val="tx1">
              <a:lumMod val="50000"/>
              <a:lumOff val="5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오른쪽 화살표 13"/>
          <p:cNvSpPr/>
          <p:nvPr/>
        </p:nvSpPr>
        <p:spPr>
          <a:xfrm>
            <a:off x="683568" y="4492570"/>
            <a:ext cx="288032" cy="952654"/>
          </a:xfrm>
          <a:prstGeom prst="rightArrow">
            <a:avLst/>
          </a:prstGeom>
          <a:solidFill>
            <a:schemeClr val="tx1">
              <a:lumMod val="50000"/>
              <a:lumOff val="5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580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5351AAB3-61F3-03C2-C24D-74063A5B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서비스 종류별 문제 발생 사례</a:t>
            </a:r>
          </a:p>
        </p:txBody>
      </p:sp>
      <p:graphicFrame>
        <p:nvGraphicFramePr>
          <p:cNvPr id="3" name="표 3">
            <a:extLst>
              <a:ext uri="{FF2B5EF4-FFF2-40B4-BE49-F238E27FC236}">
                <a16:creationId xmlns:a16="http://schemas.microsoft.com/office/drawing/2014/main" id="{FFC332F8-D56F-5976-7C3E-C11E8360F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9198"/>
              </p:ext>
            </p:extLst>
          </p:nvPr>
        </p:nvGraphicFramePr>
        <p:xfrm>
          <a:off x="395536" y="1844824"/>
          <a:ext cx="8352927" cy="4176463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784309">
                  <a:extLst>
                    <a:ext uri="{9D8B030D-6E8A-4147-A177-3AD203B41FA5}">
                      <a16:colId xmlns:a16="http://schemas.microsoft.com/office/drawing/2014/main" val="2754863163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1005962381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651086340"/>
                    </a:ext>
                  </a:extLst>
                </a:gridCol>
              </a:tblGrid>
              <a:tr h="420018">
                <a:tc>
                  <a:txBody>
                    <a:bodyPr/>
                    <a:lstStyle/>
                    <a:p>
                      <a:pPr marL="0" marR="0" indent="0" algn="ctr" defTabSz="914378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신체활동지원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5B53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8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가사활동지원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AD">
                        <a:alpha val="3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8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사회활동지원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0A2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011022"/>
                  </a:ext>
                </a:extLst>
              </a:tr>
              <a:tr h="1358661"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개인위생관리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l" defTabSz="91437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-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목욕 및 양치 등 도움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배설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l" defTabSz="91437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 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도움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환복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등</a:t>
                      </a: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청소 및 주변 정돈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l" defTabSz="91437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-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댁내 이용자 주 활동 장소 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l" defTabSz="91437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청소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분리수거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내부정리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등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)</a:t>
                      </a: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20000"/>
                        </a:lnSpc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등하교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및 출퇴근 지원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fontAlgn="base" latinLnBrk="1">
                        <a:lnSpc>
                          <a:spcPct val="120000"/>
                        </a:lnSpc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-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부축 및 동행 등 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이동보조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</a:p>
                    <a:p>
                      <a:pPr fontAlgn="base" latinLnBrk="1">
                        <a:lnSpc>
                          <a:spcPct val="120000"/>
                        </a:lnSpc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직장 및 학교 내 식사 및 이동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fontAlgn="base" latinLnBrk="1">
                        <a:lnSpc>
                          <a:spcPct val="120000"/>
                        </a:lnSpc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보조 등 신체활동지원</a:t>
                      </a: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8658229"/>
                  </a:ext>
                </a:extLst>
              </a:tr>
              <a:tr h="1358661"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신체기능 유지 증진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l" defTabSz="91437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- </a:t>
                      </a:r>
                      <a:r>
                        <a:rPr lang="ko-KR" alt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체위변경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운동 보조 등</a:t>
                      </a: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세탁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l" defTabSz="91437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-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수급자의 옷가지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수건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걸레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</a:p>
                    <a:p>
                      <a:pPr marL="0" marR="0" indent="0" algn="l" defTabSz="91437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베갯잇 등 일상용품 세탁 및 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l" defTabSz="91437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삶기 등</a:t>
                      </a: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fontAlgn="base" latinLnBrk="1">
                        <a:lnSpc>
                          <a:spcPct val="120000"/>
                        </a:lnSpc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외출 동행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fontAlgn="base" latinLnBrk="1">
                        <a:lnSpc>
                          <a:spcPct val="120000"/>
                        </a:lnSpc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-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산책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물품구매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복지시설 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fontAlgn="base" latinLnBrk="1">
                        <a:lnSpc>
                          <a:spcPct val="120000"/>
                        </a:lnSpc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 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이용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은행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병원 등 방문 시 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fontAlgn="base" latinLnBrk="1">
                        <a:lnSpc>
                          <a:spcPct val="120000"/>
                        </a:lnSpc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 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부축 및 동행</a:t>
                      </a: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59387514"/>
                  </a:ext>
                </a:extLst>
              </a:tr>
              <a:tr h="1039123"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식사 및 실내 이동 도움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l" defTabSz="91437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-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식사 차리기 및 보조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휠체어 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l" defTabSz="91437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및 걷기 지원</a:t>
                      </a: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취사</a:t>
                      </a:r>
                      <a:endParaRPr lang="en-US" altLang="ko-KR" sz="160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l" defTabSz="91437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-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식재료 준비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요리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설거지 등</a:t>
                      </a: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lnSpc>
                          <a:spcPct val="120000"/>
                        </a:lnSpc>
                      </a:pP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254011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6E5AAA8-E9A5-424A-73D9-F792E6490CA6}"/>
              </a:ext>
            </a:extLst>
          </p:cNvPr>
          <p:cNvSpPr txBox="1"/>
          <p:nvPr/>
        </p:nvSpPr>
        <p:spPr>
          <a:xfrm>
            <a:off x="251520" y="756966"/>
            <a:ext cx="8640960" cy="92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1. </a:t>
            </a:r>
            <a:r>
              <a:rPr lang="ko-KR" altLang="en-US" sz="2000" b="1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활동지원</a:t>
            </a:r>
            <a:r>
              <a:rPr lang="ko-KR" altLang="en-US" sz="20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20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: </a:t>
            </a:r>
            <a:r>
              <a:rPr lang="ko-KR" altLang="en-US" sz="1800" dirty="0" err="1" smtClean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제공인력이</a:t>
            </a:r>
            <a:r>
              <a:rPr lang="ko-KR" altLang="en-US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이용자의 </a:t>
            </a:r>
            <a:r>
              <a:rPr lang="ko-KR" altLang="en-US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가정 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방문 또는 외부에서 신체활동</a:t>
            </a:r>
            <a:r>
              <a:rPr lang="en-US" altLang="ko-KR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, </a:t>
            </a:r>
            <a:r>
              <a:rPr lang="ko-KR" altLang="en-US" sz="1800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가사활동</a:t>
            </a:r>
            <a:r>
              <a:rPr lang="en-US" altLang="ko-KR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, </a:t>
            </a:r>
            <a:r>
              <a:rPr lang="ko-KR" altLang="en-US" sz="1800" dirty="0" err="1" smtClean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이동보조</a:t>
            </a:r>
            <a:r>
              <a:rPr lang="ko-KR" altLang="en-US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800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                     </a:t>
            </a: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                    등을 지원하는 것</a:t>
            </a:r>
            <a:endParaRPr lang="ko-KR" altLang="en-US" sz="1800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064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5351AAB3-61F3-03C2-C24D-74063A5B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서비스 종류별 문제 발생 사례</a:t>
            </a:r>
          </a:p>
        </p:txBody>
      </p:sp>
      <p:graphicFrame>
        <p:nvGraphicFramePr>
          <p:cNvPr id="3" name="표 3">
            <a:extLst>
              <a:ext uri="{FF2B5EF4-FFF2-40B4-BE49-F238E27FC236}">
                <a16:creationId xmlns:a16="http://schemas.microsoft.com/office/drawing/2014/main" id="{FFC332F8-D56F-5976-7C3E-C11E8360F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502717"/>
              </p:ext>
            </p:extLst>
          </p:nvPr>
        </p:nvGraphicFramePr>
        <p:xfrm>
          <a:off x="239440" y="836716"/>
          <a:ext cx="8653040" cy="5328587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8653040">
                  <a:extLst>
                    <a:ext uri="{9D8B030D-6E8A-4147-A177-3AD203B41FA5}">
                      <a16:colId xmlns:a16="http://schemas.microsoft.com/office/drawing/2014/main" val="2754863163"/>
                    </a:ext>
                  </a:extLst>
                </a:gridCol>
              </a:tblGrid>
              <a:tr h="484417"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800" b="1" kern="1200" spc="300" dirty="0" smtClean="0">
                          <a:solidFill>
                            <a:schemeClr val="bg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활동지원 사례</a:t>
                      </a:r>
                      <a:endParaRPr lang="ko-KR" altLang="en-US" sz="1800" b="1" kern="1200" spc="300" dirty="0">
                        <a:solidFill>
                          <a:schemeClr val="bg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D62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011022"/>
                  </a:ext>
                </a:extLst>
              </a:tr>
              <a:tr h="484417"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대청소</a:t>
                      </a:r>
                      <a:r>
                        <a:rPr lang="en-US" altLang="ko-KR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75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이불빨래</a:t>
                      </a:r>
                      <a:r>
                        <a:rPr lang="en-US" altLang="ko-KR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김장 등 일상가사지원을 벗어난 이용자 요구</a:t>
                      </a:r>
                      <a:endParaRPr lang="ko-KR" altLang="en-US" sz="175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8658229"/>
                  </a:ext>
                </a:extLst>
              </a:tr>
              <a:tr h="484417"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이용자 가족의 빨래</a:t>
                      </a:r>
                      <a:r>
                        <a:rPr lang="en-US" altLang="ko-KR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75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방청소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등 서비스 </a:t>
                      </a:r>
                      <a:r>
                        <a:rPr lang="ko-KR" altLang="en-US" sz="175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제공범위를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벗어난 요구</a:t>
                      </a:r>
                      <a:endParaRPr lang="ko-KR" altLang="en-US" sz="175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8580656"/>
                  </a:ext>
                </a:extLst>
              </a:tr>
              <a:tr h="484417"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75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제공인력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자택에서 반찬 등 조리 후 서비스 시간으로 결제</a:t>
                      </a:r>
                      <a:endParaRPr lang="ko-KR" altLang="en-US" sz="175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694485"/>
                  </a:ext>
                </a:extLst>
              </a:tr>
              <a:tr h="484417"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이용자 근무지에서 식사 및 </a:t>
                      </a:r>
                      <a:r>
                        <a:rPr lang="ko-KR" altLang="en-US" sz="175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이동지원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등 활동 보조 외 생업 지원</a:t>
                      </a:r>
                      <a:endParaRPr lang="ko-KR" altLang="en-US" sz="175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48862138"/>
                  </a:ext>
                </a:extLst>
              </a:tr>
              <a:tr h="484417"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이용자 출근 후 빈집에서 가사지원서비스</a:t>
                      </a:r>
                      <a:endParaRPr lang="ko-KR" altLang="en-US" sz="175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28615854"/>
                  </a:ext>
                </a:extLst>
              </a:tr>
              <a:tr h="484417"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이용자 수면 중 동반 수면 시 서비스 결제</a:t>
                      </a:r>
                      <a:endParaRPr lang="ko-KR" altLang="en-US" sz="175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1927674"/>
                  </a:ext>
                </a:extLst>
              </a:tr>
              <a:tr h="484417"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이용자와 동행 없이 장보기</a:t>
                      </a:r>
                      <a:r>
                        <a:rPr lang="en-US" altLang="ko-KR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심부름 등 </a:t>
                      </a:r>
                      <a:r>
                        <a:rPr lang="ko-KR" altLang="en-US" sz="175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제공인력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단독 활동</a:t>
                      </a:r>
                      <a:endParaRPr lang="ko-KR" altLang="en-US" sz="175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03057156"/>
                  </a:ext>
                </a:extLst>
              </a:tr>
              <a:tr h="484417"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75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제공인력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차량 이동 간 사고 시 </a:t>
                      </a:r>
                      <a:r>
                        <a:rPr lang="ko-KR" altLang="en-US" sz="175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보상책임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발생</a:t>
                      </a:r>
                      <a:endParaRPr lang="ko-KR" altLang="en-US" sz="175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03740835"/>
                  </a:ext>
                </a:extLst>
              </a:tr>
              <a:tr h="484417"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75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제공인력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차량 이용 후 교통지원금으로 바우처 허위</a:t>
                      </a:r>
                      <a:r>
                        <a:rPr lang="en-US" altLang="ko-KR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·</a:t>
                      </a:r>
                      <a:r>
                        <a:rPr lang="ko-KR" altLang="en-US" sz="175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초과결제</a:t>
                      </a:r>
                      <a:endParaRPr lang="ko-KR" altLang="en-US" sz="175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59387514"/>
                  </a:ext>
                </a:extLst>
              </a:tr>
              <a:tr h="484417"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계획적인 허위</a:t>
                      </a:r>
                      <a:r>
                        <a:rPr lang="en-US" altLang="ko-KR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·</a:t>
                      </a:r>
                      <a:r>
                        <a:rPr lang="ko-KR" altLang="en-US" sz="175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초과 결제 후 바우처 급여 </a:t>
                      </a:r>
                      <a:r>
                        <a:rPr lang="ko-KR" altLang="en-US" sz="1750" kern="120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분취</a:t>
                      </a:r>
                      <a:endParaRPr lang="ko-KR" altLang="en-US" sz="175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2540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391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5351AAB3-61F3-03C2-C24D-74063A5B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서비스 종류별 문제 발생 사례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E5AAA8-E9A5-424A-73D9-F792E6490CA6}"/>
              </a:ext>
            </a:extLst>
          </p:cNvPr>
          <p:cNvSpPr txBox="1"/>
          <p:nvPr/>
        </p:nvSpPr>
        <p:spPr>
          <a:xfrm>
            <a:off x="251520" y="764704"/>
            <a:ext cx="864096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2000" b="1" spc="3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2</a:t>
            </a:r>
            <a:r>
              <a:rPr lang="en-US" altLang="ko-KR" sz="2000" b="1" spc="3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.</a:t>
            </a:r>
            <a:r>
              <a:rPr lang="ko-KR" altLang="en-US" sz="2000" b="1" spc="3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방문목욕</a:t>
            </a:r>
            <a:r>
              <a:rPr lang="en-US" altLang="ko-KR" sz="2000" b="1" spc="3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: </a:t>
            </a:r>
            <a:r>
              <a:rPr lang="ko-KR" altLang="en-US" sz="18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요양보호사</a:t>
            </a:r>
            <a:r>
              <a:rPr lang="ko-KR" altLang="en-US" sz="18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자격을 보유한 </a:t>
            </a:r>
            <a:r>
              <a:rPr lang="ko-KR" altLang="en-US" sz="18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제공인력이</a:t>
            </a:r>
            <a:r>
              <a:rPr lang="ko-KR" altLang="en-US" sz="18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ko-KR" altLang="en-US" sz="18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이동목욕용</a:t>
            </a:r>
            <a:r>
              <a:rPr lang="ko-KR" altLang="en-US" sz="18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차량 내에서 </a:t>
            </a:r>
            <a:r>
              <a:rPr lang="ko-KR" altLang="en-US" sz="18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목욕을</a:t>
            </a:r>
            <a:endParaRPr lang="en-US" altLang="ko-KR" sz="1800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anose="020B0604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8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8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                      </a:t>
            </a:r>
            <a:r>
              <a:rPr lang="ko-KR" altLang="en-US" sz="18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제공하거나 </a:t>
            </a:r>
            <a:r>
              <a:rPr lang="ko-KR" altLang="en-US" sz="18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이동목욕용</a:t>
            </a:r>
            <a:r>
              <a:rPr lang="ko-KR" altLang="en-US" sz="18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차량의 장비와 온수를 사용하여 이용자 </a:t>
            </a:r>
            <a:r>
              <a:rPr lang="ko-KR" altLang="en-US" sz="18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가정에서</a:t>
            </a:r>
            <a:endParaRPr lang="en-US" altLang="ko-KR" sz="1800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anose="020B0604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8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8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                      </a:t>
            </a:r>
            <a:r>
              <a:rPr lang="ko-KR" altLang="en-US" sz="1800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목욕서비스</a:t>
            </a:r>
            <a:r>
              <a:rPr lang="ko-KR" altLang="en-US" sz="18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제공</a:t>
            </a:r>
            <a:endParaRPr lang="en-US" altLang="ko-KR" sz="1800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anose="020B0604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6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    - </a:t>
            </a:r>
            <a:r>
              <a:rPr lang="en-US" altLang="ko-KR" sz="16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다만</a:t>
            </a:r>
            <a:r>
              <a:rPr lang="en-US" altLang="ko-KR" sz="16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, </a:t>
            </a:r>
            <a:r>
              <a:rPr lang="en-US" altLang="ko-KR" sz="16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차량</a:t>
            </a:r>
            <a:r>
              <a:rPr lang="en-US" altLang="ko-KR" sz="16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6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접근성</a:t>
            </a:r>
            <a:r>
              <a:rPr lang="en-US" altLang="ko-KR" sz="16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및 </a:t>
            </a:r>
            <a:r>
              <a:rPr lang="en-US" altLang="ko-KR" sz="16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거주지</a:t>
            </a:r>
            <a:r>
              <a:rPr lang="en-US" altLang="ko-KR" sz="16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6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형태</a:t>
            </a:r>
            <a:r>
              <a:rPr lang="en-US" altLang="ko-KR" sz="16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6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등으로</a:t>
            </a:r>
            <a:r>
              <a:rPr lang="en-US" altLang="ko-KR" sz="16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6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이동목욕용</a:t>
            </a:r>
            <a:r>
              <a:rPr lang="en-US" altLang="ko-KR" sz="16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6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차량</a:t>
            </a:r>
            <a:r>
              <a:rPr lang="en-US" altLang="ko-KR" sz="16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6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사용이</a:t>
            </a:r>
            <a:r>
              <a:rPr lang="en-US" altLang="ko-KR" sz="16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6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어려운</a:t>
            </a:r>
            <a:r>
              <a:rPr lang="en-US" altLang="ko-KR" sz="16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6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경우</a:t>
            </a:r>
            <a:r>
              <a:rPr lang="en-US" altLang="ko-KR" sz="16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, </a:t>
            </a:r>
            <a:r>
              <a:rPr lang="en-US" altLang="ko-KR" sz="16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이용자</a:t>
            </a:r>
            <a:r>
              <a:rPr lang="en-US" altLang="ko-KR" sz="16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6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동의</a:t>
            </a:r>
            <a:r>
              <a:rPr lang="en-US" altLang="ko-KR" sz="16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6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필요</a:t>
            </a:r>
            <a:endParaRPr lang="en-US" altLang="ko-KR" sz="1600" dirty="0"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anose="020B0604000101010101" pitchFamily="50" charset="-127"/>
            </a:endParaRPr>
          </a:p>
          <a:p>
            <a:pPr>
              <a:lnSpc>
                <a:spcPct val="130000"/>
              </a:lnSpc>
            </a:pPr>
            <a:endParaRPr lang="ko-KR" altLang="en-US" spc="300" dirty="0"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anose="020B0604000101010101" pitchFamily="50" charset="-127"/>
            </a:endParaRPr>
          </a:p>
          <a:p>
            <a:pPr>
              <a:lnSpc>
                <a:spcPct val="130000"/>
              </a:lnSpc>
            </a:pPr>
            <a:endParaRPr lang="ko-KR" altLang="en-US" b="1" spc="300" dirty="0"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anose="020B0604000101010101" pitchFamily="50" charset="-127"/>
            </a:endParaRPr>
          </a:p>
        </p:txBody>
      </p:sp>
      <p:graphicFrame>
        <p:nvGraphicFramePr>
          <p:cNvPr id="8" name="표 3">
            <a:extLst>
              <a:ext uri="{FF2B5EF4-FFF2-40B4-BE49-F238E27FC236}">
                <a16:creationId xmlns:a16="http://schemas.microsoft.com/office/drawing/2014/main" id="{53398D8D-904B-3A4F-B309-4F46E7061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439214"/>
              </p:ext>
            </p:extLst>
          </p:nvPr>
        </p:nvGraphicFramePr>
        <p:xfrm>
          <a:off x="284312" y="2423199"/>
          <a:ext cx="8653040" cy="1149817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8653040">
                  <a:extLst>
                    <a:ext uri="{9D8B030D-6E8A-4147-A177-3AD203B41FA5}">
                      <a16:colId xmlns:a16="http://schemas.microsoft.com/office/drawing/2014/main" val="2754863163"/>
                    </a:ext>
                  </a:extLst>
                </a:gridCol>
              </a:tblGrid>
              <a:tr h="427928"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spc="0" dirty="0" smtClean="0">
                          <a:solidFill>
                            <a:schemeClr val="bg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방문목욕 사례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D62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011022"/>
                  </a:ext>
                </a:extLst>
              </a:tr>
              <a:tr h="721889"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 </a:t>
                      </a:r>
                      <a:r>
                        <a:rPr lang="ko-KR" altLang="en-US" sz="1800" kern="1200" spc="0" baseline="0" dirty="0" err="1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요양보호사</a:t>
                      </a:r>
                      <a:r>
                        <a:rPr lang="ko-KR" altLang="en-US" sz="180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자격이 없는 활동지원사가 서비스 제공</a:t>
                      </a:r>
                      <a:r>
                        <a:rPr lang="en-US" altLang="ko-KR" sz="180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1</a:t>
                      </a:r>
                      <a:r>
                        <a:rPr lang="ko-KR" altLang="en-US" sz="180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인이 서비스 제공 후 </a:t>
                      </a:r>
                      <a:r>
                        <a:rPr lang="en-US" altLang="ko-KR" sz="180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2</a:t>
                      </a:r>
                      <a:r>
                        <a:rPr lang="ko-KR" altLang="en-US" sz="180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인으로 결제 및</a:t>
                      </a:r>
                      <a:endParaRPr lang="en-US" altLang="ko-KR" sz="1800" kern="1200" spc="0" baseline="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l" defTabSz="91437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</a:t>
                      </a:r>
                      <a:r>
                        <a:rPr lang="ko-KR" altLang="en-US" sz="180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비용 청구</a:t>
                      </a:r>
                      <a:endParaRPr lang="ko-KR" altLang="en-US" sz="1800" spc="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865822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423691B-6BCE-484C-574F-123860E2FF54}"/>
              </a:ext>
            </a:extLst>
          </p:cNvPr>
          <p:cNvSpPr txBox="1"/>
          <p:nvPr/>
        </p:nvSpPr>
        <p:spPr>
          <a:xfrm>
            <a:off x="284312" y="3965600"/>
            <a:ext cx="8640960" cy="1812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2000" b="1" spc="3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3</a:t>
            </a:r>
            <a:r>
              <a:rPr lang="en-US" altLang="ko-KR" sz="2000" b="1" spc="3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.</a:t>
            </a:r>
            <a:r>
              <a:rPr lang="ko-KR" altLang="en-US" sz="2000" b="1" spc="3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방문간호</a:t>
            </a:r>
            <a:r>
              <a:rPr lang="en-US" altLang="ko-KR" sz="2000" b="1" spc="3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:</a:t>
            </a:r>
            <a:r>
              <a:rPr lang="ko-KR" altLang="en-US" sz="2000" b="1" spc="3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ko-KR" altLang="en-US" sz="18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간호사 등 </a:t>
            </a:r>
            <a:r>
              <a:rPr lang="ko-KR" altLang="en-US" sz="1800" dirty="0" err="1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제공인력이</a:t>
            </a:r>
            <a:r>
              <a:rPr lang="ko-KR" altLang="en-US" sz="18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의사의 방문간호지시서에 따라 이용자의 가정 </a:t>
            </a:r>
            <a:r>
              <a:rPr lang="ko-KR" altLang="en-US" sz="18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등에</a:t>
            </a:r>
            <a:endParaRPr lang="en-US" altLang="ko-KR" sz="1800" dirty="0" smtClean="0"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anose="020B0604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8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en-US" altLang="ko-KR" sz="18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                       </a:t>
            </a:r>
            <a:r>
              <a:rPr lang="ko-KR" altLang="en-US" sz="1800" dirty="0" smtClean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방문하여 </a:t>
            </a:r>
            <a:r>
              <a:rPr lang="ko-KR" altLang="en-US" sz="18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간호</a:t>
            </a:r>
            <a:r>
              <a:rPr lang="en-US" altLang="ko-KR" sz="18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, </a:t>
            </a:r>
            <a:r>
              <a:rPr lang="ko-KR" altLang="en-US" sz="18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진료 보조</a:t>
            </a:r>
            <a:r>
              <a:rPr lang="en-US" altLang="ko-KR" sz="18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, </a:t>
            </a:r>
            <a:r>
              <a:rPr lang="ko-KR" altLang="en-US" sz="1800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요양 </a:t>
            </a:r>
            <a:r>
              <a:rPr lang="ko-KR" altLang="en-US" sz="1800" b="1" dirty="0"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anose="020B0604000101010101" pitchFamily="50" charset="-127"/>
              </a:rPr>
              <a:t>상담 및 구강위생 등을 제공</a:t>
            </a:r>
          </a:p>
          <a:p>
            <a:pPr>
              <a:lnSpc>
                <a:spcPct val="130000"/>
              </a:lnSpc>
            </a:pPr>
            <a:endParaRPr lang="ko-KR" altLang="en-US" b="1" spc="300" dirty="0"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anose="020B0604000101010101" pitchFamily="50" charset="-127"/>
            </a:endParaRPr>
          </a:p>
          <a:p>
            <a:pPr>
              <a:lnSpc>
                <a:spcPct val="130000"/>
              </a:lnSpc>
            </a:pPr>
            <a:endParaRPr lang="ko-KR" altLang="en-US" b="1" spc="300" dirty="0"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anose="020B0604000101010101" pitchFamily="50" charset="-127"/>
            </a:endParaRPr>
          </a:p>
        </p:txBody>
      </p:sp>
      <p:graphicFrame>
        <p:nvGraphicFramePr>
          <p:cNvPr id="12" name="표 3">
            <a:extLst>
              <a:ext uri="{FF2B5EF4-FFF2-40B4-BE49-F238E27FC236}">
                <a16:creationId xmlns:a16="http://schemas.microsoft.com/office/drawing/2014/main" id="{8FFDB658-1734-BE15-EA3E-20B7110AB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790990"/>
              </p:ext>
            </p:extLst>
          </p:nvPr>
        </p:nvGraphicFramePr>
        <p:xfrm>
          <a:off x="272232" y="4829701"/>
          <a:ext cx="8653040" cy="1290392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8653040">
                  <a:extLst>
                    <a:ext uri="{9D8B030D-6E8A-4147-A177-3AD203B41FA5}">
                      <a16:colId xmlns:a16="http://schemas.microsoft.com/office/drawing/2014/main" val="2754863163"/>
                    </a:ext>
                  </a:extLst>
                </a:gridCol>
              </a:tblGrid>
              <a:tr h="379433"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방문간호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사례</a:t>
                      </a:r>
                      <a:endParaRPr lang="ko-KR" altLang="en-US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D62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011022"/>
                  </a:ext>
                </a:extLst>
              </a:tr>
              <a:tr h="842336">
                <a:tc>
                  <a:txBody>
                    <a:bodyPr/>
                    <a:lstStyle/>
                    <a:p>
                      <a:pPr marL="0" marR="0" indent="0" algn="l" defTabSz="914378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돋움" panose="020B0604000101010101" pitchFamily="50" charset="-127"/>
                        </a:rPr>
                        <a:t>〮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방문간호지시서가 없거나 유효기간이 지난 상태로 서비스를 제공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간호사 등 자격이 없는 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l" defTabSz="914378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 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함초롬돋움" panose="020B0604000101010101" pitchFamily="50" charset="-127"/>
                        </a:rPr>
                        <a:t>활동지원사가 서비스 제공</a:t>
                      </a:r>
                      <a:endParaRPr lang="ko-KR" altLang="en-US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함초롬돋움" panose="020B0604000101010101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8658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586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부정수급의</a:t>
            </a:r>
            <a:r>
              <a:rPr lang="ko-KR" altLang="en-US" dirty="0"/>
              <a:t> 환경적 요인</a:t>
            </a:r>
          </a:p>
        </p:txBody>
      </p:sp>
      <p:sp>
        <p:nvSpPr>
          <p:cNvPr id="4" name="직사각형 3"/>
          <p:cNvSpPr/>
          <p:nvPr/>
        </p:nvSpPr>
        <p:spPr>
          <a:xfrm rot="5400000">
            <a:off x="128074" y="1259992"/>
            <a:ext cx="504056" cy="45719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algn="ctr" defTabSz="914400">
              <a:spcBef>
                <a:spcPct val="20000"/>
              </a:spcBef>
            </a:pPr>
            <a:endParaRPr lang="ko-KR" altLang="en-US" sz="1800" b="1" dirty="0" smtClean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직사각형 4"/>
          <p:cNvSpPr/>
          <p:nvPr/>
        </p:nvSpPr>
        <p:spPr bwMode="auto">
          <a:xfrm>
            <a:off x="501154" y="980728"/>
            <a:ext cx="7128792" cy="576064"/>
          </a:xfrm>
          <a:prstGeom prst="rect">
            <a:avLst/>
          </a:prstGeom>
          <a:noFill/>
          <a:ln w="9525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defTabSz="914400"/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이용자 및 </a:t>
            </a:r>
            <a:r>
              <a:rPr lang="ko-KR" alt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제공인력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카드 </a:t>
            </a: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소지</a:t>
            </a:r>
            <a:endParaRPr lang="ko-KR" altLang="en-US" sz="2000" b="1" spc="-150" dirty="0" smtClean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anose="020B0604000101010101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08528" y="1628800"/>
            <a:ext cx="8064000" cy="1965540"/>
          </a:xfrm>
          <a:prstGeom prst="rect">
            <a:avLst/>
          </a:prstGeom>
          <a:solidFill>
            <a:srgbClr val="DCECEF"/>
          </a:solidFill>
          <a:ln w="25400" cap="flat" cmpd="sng" algn="ctr">
            <a:noFill/>
            <a:prstDash val="solid"/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rtlCol="0" anchor="ctr"/>
          <a:lstStyle/>
          <a:p>
            <a:pPr marL="0" marR="0" lvl="0" indent="0" algn="ctr" defTabSz="91440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83568" y="3861048"/>
            <a:ext cx="7812000" cy="1080841"/>
          </a:xfrm>
          <a:prstGeom prst="rect">
            <a:avLst/>
          </a:prstGeom>
          <a:solidFill>
            <a:schemeClr val="accent1">
              <a:alpha val="75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 latinLnBrk="1">
              <a:lnSpc>
                <a:spcPct val="150000"/>
              </a:lnSpc>
            </a:pPr>
            <a:r>
              <a:rPr lang="ko-KR" altLang="en-US" sz="1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상대방 카드 소지로 언제 어디서든 부정수급 가능</a:t>
            </a:r>
            <a:br>
              <a:rPr lang="ko-KR" altLang="en-US" sz="1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lang="ko-KR" altLang="en-US" sz="1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제일 기본이 되는 원칙만 지키더라도 대부분의 부정수급 예방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8067" y="1628800"/>
            <a:ext cx="7858180" cy="1893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20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- 2</a:t>
            </a:r>
            <a:r>
              <a:rPr lang="ko-KR" altLang="en-US" sz="20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시간 </a:t>
            </a:r>
            <a:r>
              <a:rPr lang="en-US" altLang="ko-KR" sz="20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30</a:t>
            </a:r>
            <a:r>
              <a:rPr lang="ko-KR" altLang="en-US" sz="20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분 서비스 후 </a:t>
            </a:r>
            <a:r>
              <a:rPr lang="en-US" altLang="ko-KR" sz="20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15</a:t>
            </a:r>
            <a:r>
              <a:rPr lang="ko-KR" altLang="en-US" sz="20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분 지연 결제하여 </a:t>
            </a:r>
            <a:r>
              <a:rPr lang="en-US" altLang="ko-KR" sz="20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1</a:t>
            </a:r>
            <a:r>
              <a:rPr lang="ko-KR" altLang="en-US" sz="20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시간 부당이득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20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- </a:t>
            </a:r>
            <a:r>
              <a:rPr lang="ko-KR" altLang="en-US" sz="20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서비스 없이 </a:t>
            </a:r>
            <a:r>
              <a:rPr lang="ko-KR" altLang="en-US" sz="2000" b="1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허위결제</a:t>
            </a:r>
            <a:r>
              <a:rPr lang="ko-KR" altLang="en-US" sz="20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및 바우처 급여 </a:t>
            </a:r>
            <a:r>
              <a:rPr lang="ko-KR" altLang="en-US" sz="2000" b="1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분취</a:t>
            </a:r>
            <a:endParaRPr lang="ko-KR" altLang="en-US" sz="2000" b="1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anose="020B0604000101010101" pitchFamily="50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20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- </a:t>
            </a:r>
            <a:r>
              <a:rPr lang="ko-KR" altLang="en-US" sz="2000" b="1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제공인력</a:t>
            </a:r>
            <a:r>
              <a:rPr lang="ko-KR" altLang="en-US" sz="20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출퇴근 시간 포함 </a:t>
            </a:r>
            <a:r>
              <a:rPr lang="ko-KR" altLang="en-US" sz="2000" b="1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초과결제</a:t>
            </a:r>
            <a:endParaRPr lang="ko-KR" altLang="en-US" sz="2000" b="1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anose="020B0604000101010101" pitchFamily="50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20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- </a:t>
            </a:r>
            <a:r>
              <a:rPr lang="ko-KR" altLang="en-US" sz="20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이용자 없는 집에서 가사지원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664247" y="5107521"/>
            <a:ext cx="7812000" cy="1007391"/>
          </a:xfrm>
          <a:prstGeom prst="rect">
            <a:avLst/>
          </a:prstGeom>
          <a:solidFill>
            <a:srgbClr val="72519A">
              <a:alpha val="75000"/>
            </a:srgb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 latinLnBrk="1">
              <a:lnSpc>
                <a:spcPct val="150000"/>
              </a:lnSpc>
            </a:pPr>
            <a:r>
              <a:rPr lang="ko-KR" altLang="en-US" sz="1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이용자 사정 및 동의에 따라 바우처 카드를 </a:t>
            </a:r>
            <a:r>
              <a:rPr lang="ko-KR" altLang="en-US" sz="18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제공인력이</a:t>
            </a:r>
            <a:r>
              <a:rPr lang="ko-KR" altLang="en-US" sz="1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소지한다고 해도 </a:t>
            </a:r>
            <a:endParaRPr lang="en-US" altLang="ko-KR" sz="18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 fontAlgn="base" latinLnBrk="1">
              <a:lnSpc>
                <a:spcPct val="150000"/>
              </a:lnSpc>
            </a:pPr>
            <a:r>
              <a:rPr lang="ko-KR" altLang="en-US" sz="1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서비스 </a:t>
            </a:r>
            <a:r>
              <a:rPr lang="ko-KR" altLang="en-US" sz="1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종료 시 반납 해야함</a:t>
            </a:r>
            <a:r>
              <a:rPr lang="en-US" altLang="ko-KR" sz="1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8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일시소지</a:t>
            </a:r>
            <a:r>
              <a:rPr lang="en-US" altLang="ko-KR" sz="1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18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4123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부정수급의</a:t>
            </a:r>
            <a:r>
              <a:rPr lang="ko-KR" altLang="en-US" dirty="0" smtClean="0"/>
              <a:t> 환경적 요인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 rot="5400000">
            <a:off x="132933" y="1320672"/>
            <a:ext cx="504056" cy="36000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algn="ctr" defTabSz="914400">
              <a:spcBef>
                <a:spcPct val="20000"/>
              </a:spcBef>
            </a:pPr>
            <a:endParaRPr lang="ko-KR" altLang="en-US" sz="1800" b="1" dirty="0" smtClean="0"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직사각형 4"/>
          <p:cNvSpPr/>
          <p:nvPr/>
        </p:nvSpPr>
        <p:spPr bwMode="auto">
          <a:xfrm>
            <a:off x="467544" y="1052736"/>
            <a:ext cx="7128792" cy="576064"/>
          </a:xfrm>
          <a:prstGeom prst="rect">
            <a:avLst/>
          </a:prstGeom>
          <a:noFill/>
          <a:ln w="9525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defTabSz="914400"/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바우처를 </a:t>
            </a:r>
            <a:r>
              <a:rPr lang="ko-KR" alt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현금성</a:t>
            </a: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급여로 여기는 인식</a:t>
            </a:r>
            <a:endParaRPr lang="ko-KR" altLang="en-US" sz="2000" b="1" spc="-150" dirty="0" smtClean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08528" y="1700808"/>
            <a:ext cx="8064000" cy="2124000"/>
          </a:xfrm>
          <a:prstGeom prst="rect">
            <a:avLst/>
          </a:prstGeom>
          <a:solidFill>
            <a:srgbClr val="DCECEF"/>
          </a:solidFill>
          <a:ln w="25400" cap="flat" cmpd="sng" algn="ctr">
            <a:noFill/>
            <a:prstDash val="solid"/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rtlCol="0" anchor="ctr"/>
          <a:lstStyle/>
          <a:p>
            <a:pPr marL="0" marR="0" lvl="0" indent="0" algn="ctr" defTabSz="91440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01154" y="4081982"/>
            <a:ext cx="7812000" cy="1579266"/>
          </a:xfrm>
          <a:prstGeom prst="rect">
            <a:avLst/>
          </a:prstGeom>
          <a:solidFill>
            <a:schemeClr val="accent1">
              <a:alpha val="75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 latinLnBrk="1">
              <a:lnSpc>
                <a:spcPct val="150000"/>
              </a:lnSpc>
            </a:pPr>
            <a:r>
              <a:rPr lang="ko-KR" altLang="en-US" sz="1800" b="1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내꺼니까</a:t>
            </a:r>
            <a:r>
              <a:rPr lang="ko-KR" altLang="en-US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마음대로 해도 돼’</a:t>
            </a:r>
            <a:r>
              <a:rPr lang="en-US" altLang="ko-KR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,‘</a:t>
            </a:r>
            <a:r>
              <a:rPr lang="ko-KR" altLang="en-US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이용자가 초과로 결제하라고 했어’</a:t>
            </a:r>
            <a:br>
              <a:rPr lang="ko-KR" altLang="en-US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</a:br>
            <a:r>
              <a:rPr lang="ko-KR" altLang="en-US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바우처 급여는 이용자가 지불하는 것이 아닌 </a:t>
            </a:r>
            <a:r>
              <a:rPr lang="ko-KR" altLang="en-US" sz="1800" b="1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공공재정이</a:t>
            </a:r>
            <a:r>
              <a:rPr lang="ko-KR" altLang="en-US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투입되는 것이므로 </a:t>
            </a:r>
            <a:endParaRPr lang="en-US" altLang="ko-KR" sz="1800" b="1" dirty="0" smtClean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anose="020B0604000101010101" pitchFamily="50" charset="-127"/>
            </a:endParaRPr>
          </a:p>
          <a:p>
            <a:pPr algn="ctr" fontAlgn="base" latinLnBrk="1"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서비스 </a:t>
            </a:r>
            <a:r>
              <a:rPr lang="ko-KR" altLang="en-US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원칙 반드시 준수</a:t>
            </a:r>
            <a:r>
              <a:rPr lang="en-US" altLang="ko-KR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!</a:t>
            </a:r>
            <a:endParaRPr lang="ko-KR" altLang="en-US" sz="1800" b="1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anose="020B0604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8067" y="1894595"/>
            <a:ext cx="78581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8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- </a:t>
            </a:r>
            <a:r>
              <a:rPr lang="ko-KR" altLang="en-US" sz="18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바우처는 </a:t>
            </a:r>
            <a:r>
              <a:rPr lang="ko-KR" altLang="en-US" sz="18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복지서비스 이용권이므로 이용이 </a:t>
            </a:r>
            <a:r>
              <a:rPr lang="ko-KR" altLang="en-US" sz="1800" b="1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필요없어</a:t>
            </a:r>
            <a:r>
              <a:rPr lang="ko-KR" altLang="en-US" sz="18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남는 바우처는 반납해야 </a:t>
            </a:r>
            <a:r>
              <a:rPr lang="ko-KR" altLang="en-US" sz="18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하나</a:t>
            </a:r>
            <a:endParaRPr lang="en-US" altLang="ko-KR" sz="1800" b="1" dirty="0" smtClean="0"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anose="020B0604000101010101" pitchFamily="50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8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  </a:t>
            </a:r>
            <a:r>
              <a:rPr lang="ko-KR" altLang="en-US" sz="1800" b="1" dirty="0" err="1" smtClean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허위결제</a:t>
            </a:r>
            <a:r>
              <a:rPr lang="ko-KR" altLang="en-US" sz="1800" b="1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 </a:t>
            </a:r>
            <a:r>
              <a:rPr lang="ko-KR" altLang="en-US" sz="18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후 급여 </a:t>
            </a:r>
            <a:r>
              <a:rPr lang="ko-KR" altLang="en-US" sz="1800" b="1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분취</a:t>
            </a:r>
            <a:endParaRPr lang="ko-KR" altLang="en-US" sz="1800" b="1" dirty="0"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anose="020B0604000101010101" pitchFamily="50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8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- </a:t>
            </a:r>
            <a:r>
              <a:rPr lang="ko-KR" altLang="en-US" sz="18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본인만 사용 가능한 바우처를 타인에게 양도</a:t>
            </a:r>
            <a:r>
              <a:rPr lang="en-US" altLang="ko-KR" sz="18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, </a:t>
            </a:r>
            <a:r>
              <a:rPr lang="ko-KR" altLang="en-US" sz="1800" b="1" dirty="0" err="1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소위‘바우처깡</a:t>
            </a:r>
            <a:r>
              <a:rPr lang="ko-KR" altLang="en-US" sz="18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’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18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- </a:t>
            </a:r>
            <a:r>
              <a:rPr lang="ko-KR" altLang="en-US" sz="1800" b="1" dirty="0"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anose="020B0604000101010101" pitchFamily="50" charset="-127"/>
              </a:rPr>
              <a:t>이용자와 합의하면 바우처 이용 원칙은 무시하는 경향</a:t>
            </a:r>
          </a:p>
        </p:txBody>
      </p:sp>
    </p:spTree>
    <p:extLst>
      <p:ext uri="{BB962C8B-B14F-4D97-AF65-F5344CB8AC3E}">
        <p14:creationId xmlns:p14="http://schemas.microsoft.com/office/powerpoint/2010/main" val="211646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부정 결제 </a:t>
            </a:r>
            <a:r>
              <a:rPr lang="ko-KR" altLang="en-US" dirty="0" err="1" smtClean="0"/>
              <a:t>징후별</a:t>
            </a:r>
            <a:r>
              <a:rPr lang="ko-KR" altLang="en-US" dirty="0" smtClean="0"/>
              <a:t> 제공기관 모니터링 방법</a:t>
            </a:r>
            <a:endParaRPr lang="ko-KR" altLang="en-US" dirty="0"/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369247" y="910906"/>
            <a:ext cx="874858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121917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2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명 이상의 이용자에게 서비스하는 </a:t>
            </a:r>
            <a:r>
              <a:rPr kumimoji="0" lang="ko-KR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제공인력의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이용자 바우처 카드 소지</a:t>
            </a:r>
          </a:p>
        </p:txBody>
      </p:sp>
      <p:sp>
        <p:nvSpPr>
          <p:cNvPr id="7" name="직사각형 6"/>
          <p:cNvSpPr/>
          <p:nvPr/>
        </p:nvSpPr>
        <p:spPr>
          <a:xfrm rot="5400000">
            <a:off x="165244" y="1067004"/>
            <a:ext cx="362285" cy="45720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251521" y="1371276"/>
            <a:ext cx="8640960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문제점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)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내비게이션 등으로 이동거리 소요시간 계산 시 수분 내 이동 가능하나 엘리베이터 </a:t>
            </a:r>
            <a:endParaRPr kumimoji="0" lang="en-US" altLang="ko-KR" sz="1800" b="0" i="0" u="none" strike="noStrike" kern="1200" cap="none" spc="0" normalizeH="0" baseline="0" noProof="0" dirty="0" smtClean="0">
              <a:ln>
                <a:noFill/>
              </a:ln>
              <a:solidFill>
                <a:srgbClr val="A05C10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  <a:p>
            <a:pPr marL="0" marR="0" lvl="0" indent="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대기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횡단보도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카드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수령 및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결제 행위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등 소요시간 고려 시 물리적으로 불가능한 결제 </a:t>
            </a: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텀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A05C10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867579" y="2461856"/>
            <a:ext cx="7591719" cy="1331864"/>
          </a:xfrm>
          <a:prstGeom prst="roundRect">
            <a:avLst>
              <a:gd name="adj" fmla="val 6316"/>
            </a:avLst>
          </a:prstGeom>
          <a:ln>
            <a:solidFill>
              <a:srgbClr val="F1A04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108000" tIns="36000" rIns="36000" bIns="36000" rtlCol="0" anchor="ctr"/>
          <a:lstStyle/>
          <a:p>
            <a:pPr marL="0" marR="0" lvl="0" indent="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                       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다수 이용자와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계약한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제공 인력의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A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이용자 서비스 종료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시간부터 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  <a:p>
            <a:pPr marL="0" marR="0" lvl="0" indent="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                       B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이용자 서비스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시작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시간을 확인하고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,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이용자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자택 간 거리를 측정하여 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  <a:p>
            <a:pPr marL="0" marR="0" lvl="0" indent="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                      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이동 소요시간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확인</a:t>
            </a:r>
          </a:p>
        </p:txBody>
      </p:sp>
      <p:sp>
        <p:nvSpPr>
          <p:cNvPr id="22" name="모서리가 둥근 직사각형 21"/>
          <p:cNvSpPr/>
          <p:nvPr/>
        </p:nvSpPr>
        <p:spPr>
          <a:xfrm>
            <a:off x="905956" y="4014937"/>
            <a:ext cx="7554410" cy="998239"/>
          </a:xfrm>
          <a:prstGeom prst="roundRect">
            <a:avLst>
              <a:gd name="adj" fmla="val 6316"/>
            </a:avLst>
          </a:prstGeom>
          <a:ln>
            <a:solidFill>
              <a:srgbClr val="56BBA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8000" tIns="36000" rIns="36000" bIns="36000" rtlCol="0" anchor="ctr"/>
          <a:lstStyle/>
          <a:p>
            <a:pPr marL="0" marR="0" lvl="0" indent="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                          서비스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제공 후 실수로 다른 이용자의 카드로 결제하는 경우 발생 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  <a:p>
            <a:pPr marL="0" marR="0" lvl="0" indent="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                        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➝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승인취소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시간대와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겹치는 다른 이용자 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결제 내역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확인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908330" y="5229200"/>
            <a:ext cx="7552102" cy="753775"/>
          </a:xfrm>
          <a:prstGeom prst="roundRect">
            <a:avLst>
              <a:gd name="adj" fmla="val 6316"/>
            </a:avLst>
          </a:prstGeom>
          <a:ln>
            <a:solidFill>
              <a:srgbClr val="6E8CB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8000" tIns="36000" rIns="36000" bIns="36000" rtlCol="0" anchor="ctr"/>
          <a:lstStyle/>
          <a:p>
            <a:pPr marL="0" marR="0" lvl="0" indent="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                          서비스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정상 결제 후 수분 내 타 이용자의 </a:t>
            </a:r>
            <a:r>
              <a:rPr kumimoji="0" lang="ko-KR" alt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소급결제</a:t>
            </a: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발생 여부 확인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683569" y="4158937"/>
            <a:ext cx="1652334" cy="400718"/>
          </a:xfrm>
          <a:prstGeom prst="roundRect">
            <a:avLst/>
          </a:prstGeom>
          <a:solidFill>
            <a:srgbClr val="56BBA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0957" tIns="35479" rIns="70957" bIns="35479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모니터링 방법 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2</a:t>
            </a:r>
            <a:endParaRPr kumimoji="0" lang="ko-KR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683568" y="2599564"/>
            <a:ext cx="1652335" cy="406101"/>
          </a:xfrm>
          <a:prstGeom prst="roundRect">
            <a:avLst/>
          </a:prstGeom>
          <a:solidFill>
            <a:srgbClr val="F1A04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0957" tIns="35479" rIns="70957" bIns="35479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모니터링 방법 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1</a:t>
            </a:r>
            <a:endParaRPr kumimoji="0" lang="ko-KR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683568" y="5374255"/>
            <a:ext cx="1652335" cy="410513"/>
          </a:xfrm>
          <a:prstGeom prst="roundRect">
            <a:avLst/>
          </a:prstGeom>
          <a:solidFill>
            <a:srgbClr val="6E8CB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0957" tIns="35479" rIns="70957" bIns="35479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모니터링 방법 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3</a:t>
            </a:r>
            <a:endParaRPr kumimoji="0" lang="ko-KR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00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부정 결제 </a:t>
            </a:r>
            <a:r>
              <a:rPr lang="ko-KR" altLang="en-US" dirty="0" err="1" smtClean="0"/>
              <a:t>징후별</a:t>
            </a:r>
            <a:r>
              <a:rPr lang="ko-KR" altLang="en-US" dirty="0" smtClean="0"/>
              <a:t> 제공기관 모니터링 방법</a:t>
            </a:r>
            <a:endParaRPr lang="ko-KR" altLang="en-US" dirty="0"/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369247" y="941414"/>
            <a:ext cx="874858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121917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이용자 없이 가사지원서비스 제공</a:t>
            </a:r>
          </a:p>
        </p:txBody>
      </p:sp>
      <p:sp>
        <p:nvSpPr>
          <p:cNvPr id="7" name="직사각형 6"/>
          <p:cNvSpPr/>
          <p:nvPr/>
        </p:nvSpPr>
        <p:spPr>
          <a:xfrm rot="5400000">
            <a:off x="165244" y="1097512"/>
            <a:ext cx="362285" cy="45720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323526" y="1371276"/>
            <a:ext cx="8424939" cy="1228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문제점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)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바우처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서비스는 이용자에게 직접적으로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제공해야 하며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서비스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내용과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시간을 </a:t>
            </a:r>
            <a:endParaRPr kumimoji="0" lang="en-US" altLang="ko-KR" sz="1800" b="0" i="0" u="none" strike="noStrike" kern="1200" cap="none" spc="0" normalizeH="0" baseline="0" noProof="0" dirty="0" smtClean="0">
              <a:ln>
                <a:noFill/>
              </a:ln>
              <a:solidFill>
                <a:srgbClr val="A05C10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  <a:p>
            <a:pPr marL="0" marR="0" lvl="0" indent="0" algn="l" defTabSz="1219170" rtl="0" eaLnBrk="1" fontAlgn="base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이용자가 확인 후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바우처 카드로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결제해야하나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,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이용자가 출근 및 등교 후 </a:t>
            </a: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제공인력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홀로 </a:t>
            </a:r>
            <a:endParaRPr kumimoji="0" lang="en-US" altLang="ko-KR" sz="1800" b="0" i="0" u="none" strike="noStrike" kern="1200" cap="none" spc="0" normalizeH="0" baseline="0" noProof="0" dirty="0" smtClean="0">
              <a:ln>
                <a:noFill/>
              </a:ln>
              <a:solidFill>
                <a:srgbClr val="A05C10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  <a:p>
            <a:pPr marL="0" marR="0" lvl="0" indent="0" algn="l" defTabSz="1219170" rtl="0" eaLnBrk="1" fontAlgn="base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서비스 제공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A05C10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905956" y="2708920"/>
            <a:ext cx="7554410" cy="720080"/>
          </a:xfrm>
          <a:prstGeom prst="roundRect">
            <a:avLst>
              <a:gd name="adj" fmla="val 6316"/>
            </a:avLst>
          </a:prstGeom>
          <a:ln>
            <a:solidFill>
              <a:srgbClr val="56BBA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8000" tIns="36000" rIns="36000" bIns="36000" rtlCol="0" anchor="ctr"/>
          <a:lstStyle/>
          <a:p>
            <a:pPr marL="0" marR="0" lvl="0" indent="0" algn="l" defTabSz="121917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                         직장인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또는 학생 이용자의 근로 및 수업 시간 중 </a:t>
            </a:r>
            <a:r>
              <a:rPr kumimoji="0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결제내역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확인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908330" y="5339521"/>
            <a:ext cx="7552102" cy="681767"/>
          </a:xfrm>
          <a:prstGeom prst="roundRect">
            <a:avLst>
              <a:gd name="adj" fmla="val 6316"/>
            </a:avLst>
          </a:prstGeom>
          <a:ln>
            <a:solidFill>
              <a:srgbClr val="6E8CB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8000" tIns="36000" rIns="36000" bIns="36000" rtlCol="0" anchor="ctr"/>
          <a:lstStyle/>
          <a:p>
            <a:pPr marL="0" marR="0" lvl="0" indent="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                          서비스 정상 결제 후 수분 내 타 이용자의 소급 결제 발생 여부 확인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683569" y="2852920"/>
            <a:ext cx="1652334" cy="400718"/>
          </a:xfrm>
          <a:prstGeom prst="roundRect">
            <a:avLst/>
          </a:prstGeom>
          <a:solidFill>
            <a:srgbClr val="56BBA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0957" tIns="35479" rIns="70957" bIns="35479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모니터링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방법</a:t>
            </a:r>
            <a:endParaRPr kumimoji="0" lang="ko-KR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683568" y="5484576"/>
            <a:ext cx="1652335" cy="371297"/>
          </a:xfrm>
          <a:prstGeom prst="roundRect">
            <a:avLst/>
          </a:prstGeom>
          <a:solidFill>
            <a:srgbClr val="6E8CB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0957" tIns="35479" rIns="70957" bIns="35479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모니터링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방법</a:t>
            </a:r>
            <a:endParaRPr kumimoji="0" lang="ko-KR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369249" y="3846834"/>
            <a:ext cx="874858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121917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타 </a:t>
            </a:r>
            <a:r>
              <a:rPr kumimoji="0" lang="ko-KR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제공인력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 대비 잦은 </a:t>
            </a:r>
            <a:r>
              <a:rPr kumimoji="0" lang="ko-KR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rPr>
              <a:t>소급결제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14" name="직사각형 13"/>
          <p:cNvSpPr/>
          <p:nvPr/>
        </p:nvSpPr>
        <p:spPr>
          <a:xfrm rot="5400000">
            <a:off x="165246" y="4002932"/>
            <a:ext cx="362285" cy="45720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323526" y="4276697"/>
            <a:ext cx="8424939" cy="13388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문제점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)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타 </a:t>
            </a: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제공인력은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단말기 오류 등이 대량 발생하지 않는 </a:t>
            </a: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정상결제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시점에 단말기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오류</a:t>
            </a:r>
            <a:endParaRPr kumimoji="0" lang="en-US" altLang="ko-KR" sz="1800" b="0" i="0" u="none" strike="noStrike" kern="1200" cap="none" spc="0" normalizeH="0" baseline="0" noProof="0" dirty="0" smtClean="0">
              <a:ln>
                <a:noFill/>
              </a:ln>
              <a:solidFill>
                <a:srgbClr val="A05C10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  <a:p>
            <a:pPr marL="0" marR="0" lvl="0" indent="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등을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사유로 일괄 </a:t>
            </a: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소급결제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05C10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</a:t>
            </a:r>
          </a:p>
          <a:p>
            <a:pPr marL="0" marR="0" lvl="0" indent="0" algn="l" defTabSz="121917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A05C10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91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부정 결제 </a:t>
            </a:r>
            <a:r>
              <a:rPr lang="ko-KR" altLang="en-US" dirty="0" err="1" smtClean="0"/>
              <a:t>징후별</a:t>
            </a:r>
            <a:r>
              <a:rPr lang="ko-KR" altLang="en-US" dirty="0" smtClean="0"/>
              <a:t> 제공기관 모니터링 방법</a:t>
            </a:r>
            <a:endParaRPr lang="ko-KR" altLang="en-US" dirty="0"/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369247" y="941414"/>
            <a:ext cx="8748589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/>
            <a:r>
              <a:rPr lang="ko-KR" altLang="en-US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교통비 대신 바우처 </a:t>
            </a:r>
            <a:r>
              <a:rPr lang="ko-KR" altLang="en-US" sz="2000" dirty="0" err="1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초과결제</a:t>
            </a:r>
            <a:endParaRPr lang="ko-KR" altLang="en-US" sz="20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fontAlgn="base" latinLnBrk="1"/>
            <a:endParaRPr lang="ko-KR" altLang="en-US" sz="20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 rot="5400000">
            <a:off x="165244" y="1097512"/>
            <a:ext cx="362285" cy="45720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algn="ctr" latinLnBrk="0">
              <a:spcBef>
                <a:spcPct val="20000"/>
              </a:spcBef>
            </a:pPr>
            <a:endParaRPr lang="ko-KR" altLang="en-US" b="1" dirty="0" smtClean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323526" y="1340768"/>
            <a:ext cx="8424939" cy="8125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>
              <a:lnSpc>
                <a:spcPct val="130000"/>
              </a:lnSpc>
            </a:pP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문제점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dirty="0" err="1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800" dirty="0" err="1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자차로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출퇴근 및 통학 지원을 하는 경우 </a:t>
            </a:r>
            <a:r>
              <a:rPr lang="ko-KR" altLang="en-US" sz="1800" dirty="0" err="1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교통지원금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80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명목으로 일부 </a:t>
            </a:r>
            <a:r>
              <a:rPr lang="ko-KR" altLang="en-US" sz="1800" dirty="0" err="1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초과결제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발생</a:t>
            </a:r>
          </a:p>
        </p:txBody>
      </p:sp>
      <p:sp>
        <p:nvSpPr>
          <p:cNvPr id="22" name="모서리가 둥근 직사각형 21"/>
          <p:cNvSpPr/>
          <p:nvPr/>
        </p:nvSpPr>
        <p:spPr>
          <a:xfrm>
            <a:off x="900000" y="2204864"/>
            <a:ext cx="7554410" cy="945016"/>
          </a:xfrm>
          <a:prstGeom prst="roundRect">
            <a:avLst>
              <a:gd name="adj" fmla="val 6316"/>
            </a:avLst>
          </a:prstGeom>
          <a:ln>
            <a:solidFill>
              <a:srgbClr val="56BBA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8000" tIns="36000" rIns="36000" bIns="36000" rtlCol="0" anchor="ctr"/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출퇴근 및 통학 이용자의 경우 이동 소요시간 대비 과도한 바우처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결제 </a:t>
            </a:r>
            <a:endParaRPr lang="en-US" altLang="ko-KR" sz="1600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시간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여부 확인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908330" y="4885558"/>
            <a:ext cx="7552102" cy="1279745"/>
          </a:xfrm>
          <a:prstGeom prst="roundRect">
            <a:avLst>
              <a:gd name="adj" fmla="val 6316"/>
            </a:avLst>
          </a:prstGeom>
          <a:ln>
            <a:solidFill>
              <a:srgbClr val="6E8CB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8000" tIns="36000" rIns="36000" bIns="36000" rtlCol="0" anchor="ctr"/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 </a:t>
            </a:r>
            <a:r>
              <a:rPr lang="en-US" altLang="ko-KR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24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시간 서비스 이용자의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A, B, C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의 서비스 시간대가 </a:t>
            </a:r>
            <a:endParaRPr lang="en-US" altLang="ko-KR" sz="1600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오전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~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오후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A,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오후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~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밤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B,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~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오전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C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등 규칙적이지 않은 경우 </a:t>
            </a:r>
            <a:endParaRPr lang="en-US" altLang="ko-KR" sz="1600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실제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서비스 여부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확인</a:t>
            </a:r>
            <a:endParaRPr lang="ko-KR" altLang="en-US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683568" y="5030614"/>
            <a:ext cx="1652335" cy="371297"/>
          </a:xfrm>
          <a:prstGeom prst="roundRect">
            <a:avLst/>
          </a:prstGeom>
          <a:solidFill>
            <a:srgbClr val="6E8CB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0957" tIns="35479" rIns="70957" bIns="35479" rtlCol="0" anchor="ctr"/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모니터링 </a:t>
            </a:r>
            <a:r>
              <a:rPr lang="ko-KR" altLang="en-US" sz="1600" b="1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방법</a:t>
            </a:r>
            <a:endParaRPr lang="ko-KR" altLang="en-US" sz="1600" b="1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369249" y="3575201"/>
            <a:ext cx="874858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24</a:t>
            </a:r>
            <a:r>
              <a:rPr lang="ko-KR" altLang="en-US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시간 서비스 이용자의 정상 서비스 제공여부</a:t>
            </a:r>
          </a:p>
        </p:txBody>
      </p:sp>
      <p:sp>
        <p:nvSpPr>
          <p:cNvPr id="14" name="직사각형 13"/>
          <p:cNvSpPr/>
          <p:nvPr/>
        </p:nvSpPr>
        <p:spPr>
          <a:xfrm rot="5400000">
            <a:off x="165246" y="3731299"/>
            <a:ext cx="362285" cy="45720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algn="ctr" latinLnBrk="0">
              <a:spcBef>
                <a:spcPct val="20000"/>
              </a:spcBef>
            </a:pPr>
            <a:endParaRPr lang="ko-KR" altLang="en-US" b="1" dirty="0" smtClean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323526" y="4005064"/>
            <a:ext cx="8424939" cy="11726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>
              <a:lnSpc>
                <a:spcPct val="130000"/>
              </a:lnSpc>
            </a:pP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en-US" altLang="ko-KR" sz="1800" dirty="0" err="1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문제점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en-US" altLang="ko-KR" sz="1800" dirty="0" err="1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심야</a:t>
            </a:r>
            <a:r>
              <a:rPr lang="en-US" altLang="ko-KR" sz="180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서비스</a:t>
            </a:r>
            <a:r>
              <a:rPr lang="en-US" altLang="ko-KR" sz="180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간 </a:t>
            </a:r>
            <a:r>
              <a:rPr lang="en-US" altLang="ko-KR" sz="1800" dirty="0" err="1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수시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서비스</a:t>
            </a:r>
            <a:r>
              <a:rPr lang="en-US" altLang="ko-KR" sz="180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</a:t>
            </a:r>
            <a:r>
              <a:rPr lang="en-US" altLang="ko-KR" sz="180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및 </a:t>
            </a:r>
            <a:r>
              <a:rPr lang="en-US" altLang="ko-KR" sz="1800" dirty="0" err="1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</a:t>
            </a:r>
            <a:r>
              <a:rPr lang="en-US" altLang="ko-KR" sz="180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상태</a:t>
            </a:r>
            <a:r>
              <a:rPr lang="en-US" altLang="ko-KR" sz="180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모니터링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없이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동반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수면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시 </a:t>
            </a:r>
            <a:endParaRPr lang="en-US" altLang="ko-KR" sz="1800" dirty="0" smtClean="0">
              <a:solidFill>
                <a:srgbClr val="A05C1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800" dirty="0" err="1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서비스</a:t>
            </a:r>
            <a:r>
              <a:rPr lang="en-US" altLang="ko-KR" sz="180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제공시간으로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불인정</a:t>
            </a:r>
            <a:endParaRPr lang="en-US" altLang="ko-KR" sz="1800" dirty="0">
              <a:solidFill>
                <a:srgbClr val="A05C1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80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</a:t>
            </a:r>
            <a:endParaRPr lang="ko-KR" altLang="en-US" sz="1800" dirty="0">
              <a:solidFill>
                <a:srgbClr val="A05C1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83568" y="2380210"/>
            <a:ext cx="1652335" cy="400718"/>
          </a:xfrm>
          <a:prstGeom prst="roundRect">
            <a:avLst/>
          </a:prstGeom>
          <a:solidFill>
            <a:srgbClr val="56BBA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모니터링 방법</a:t>
            </a:r>
          </a:p>
        </p:txBody>
      </p:sp>
    </p:spTree>
    <p:extLst>
      <p:ext uri="{BB962C8B-B14F-4D97-AF65-F5344CB8AC3E}">
        <p14:creationId xmlns:p14="http://schemas.microsoft.com/office/powerpoint/2010/main" val="273252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부정 결제 </a:t>
            </a:r>
            <a:r>
              <a:rPr lang="ko-KR" altLang="en-US" dirty="0" err="1" smtClean="0"/>
              <a:t>징후별</a:t>
            </a:r>
            <a:r>
              <a:rPr lang="ko-KR" altLang="en-US" dirty="0" smtClean="0"/>
              <a:t> 제공기관 모니터링 방법</a:t>
            </a:r>
            <a:endParaRPr lang="ko-KR" altLang="en-US" dirty="0"/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369247" y="941414"/>
            <a:ext cx="8748589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/>
            <a:r>
              <a:rPr lang="ko-KR" altLang="en-US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단순 대기를 서비스 </a:t>
            </a:r>
            <a:r>
              <a:rPr lang="ko-KR" altLang="en-US" sz="2000" dirty="0" err="1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제공시간에</a:t>
            </a:r>
            <a:r>
              <a:rPr lang="ko-KR" altLang="en-US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포함하여 결제</a:t>
            </a:r>
          </a:p>
          <a:p>
            <a:pPr fontAlgn="base" latinLnBrk="1"/>
            <a:endParaRPr lang="ko-KR" altLang="en-US" sz="20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 rot="5400000">
            <a:off x="165244" y="1097512"/>
            <a:ext cx="362285" cy="45720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algn="ctr" latinLnBrk="0">
              <a:spcBef>
                <a:spcPct val="20000"/>
              </a:spcBef>
            </a:pPr>
            <a:endParaRPr lang="ko-KR" altLang="en-US" b="1" dirty="0" smtClean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323526" y="1346070"/>
            <a:ext cx="8424939" cy="5078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800" spc="-12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spc="-12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문제점</a:t>
            </a:r>
            <a:r>
              <a:rPr lang="en-US" altLang="ko-KR" sz="1800" spc="-12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spc="-12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이용자의 복지관 이용 및 프로그램 참여로 발생한 단순 대기 시간은 서비스에 해당되지 않음</a:t>
            </a:r>
          </a:p>
        </p:txBody>
      </p:sp>
      <p:sp>
        <p:nvSpPr>
          <p:cNvPr id="22" name="모서리가 둥근 직사각형 21"/>
          <p:cNvSpPr/>
          <p:nvPr/>
        </p:nvSpPr>
        <p:spPr>
          <a:xfrm>
            <a:off x="900000" y="1922134"/>
            <a:ext cx="7554410" cy="1146826"/>
          </a:xfrm>
          <a:prstGeom prst="roundRect">
            <a:avLst>
              <a:gd name="adj" fmla="val 6316"/>
            </a:avLst>
          </a:prstGeom>
          <a:ln>
            <a:solidFill>
              <a:srgbClr val="56BBA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8000" tIns="36000" rIns="36000" bIns="36000" rtlCol="0" anchor="ctr"/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모니터링 방법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en-US" altLang="ko-KR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정기 모니터링을 통해 평소 생활패턴을 파악하고 서비스 중 다수의 대기시간이 발생할 것으로 보이는 경우 해당 시간대에 실제 서비스 여부 확인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908330" y="4885559"/>
            <a:ext cx="7552102" cy="1135729"/>
          </a:xfrm>
          <a:prstGeom prst="roundRect">
            <a:avLst>
              <a:gd name="adj" fmla="val 6316"/>
            </a:avLst>
          </a:prstGeom>
          <a:ln>
            <a:solidFill>
              <a:srgbClr val="6E8CB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8000" tIns="36000" rIns="36000" bIns="36000" rtlCol="0" anchor="ctr"/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해당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사실 발생 시 이용자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보호자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및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제공인력이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제공기관에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알리도록 </a:t>
            </a:r>
            <a:r>
              <a:rPr lang="en-US" altLang="ko-KR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/>
            </a:r>
            <a:br>
              <a:rPr lang="en-US" altLang="ko-KR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지속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안내하여 부정수급 예방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683569" y="2075046"/>
            <a:ext cx="1652334" cy="400718"/>
          </a:xfrm>
          <a:prstGeom prst="roundRect">
            <a:avLst/>
          </a:prstGeom>
          <a:solidFill>
            <a:srgbClr val="56BBA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0957" tIns="35479" rIns="70957" bIns="35479" rtlCol="0" anchor="ctr"/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모니터링 </a:t>
            </a:r>
            <a:r>
              <a:rPr lang="ko-KR" altLang="en-US" sz="1600" b="1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방법</a:t>
            </a:r>
            <a:endParaRPr lang="ko-KR" altLang="en-US" sz="1600" b="1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683568" y="5030614"/>
            <a:ext cx="1652335" cy="371297"/>
          </a:xfrm>
          <a:prstGeom prst="roundRect">
            <a:avLst/>
          </a:prstGeom>
          <a:solidFill>
            <a:srgbClr val="6E8CB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0957" tIns="35479" rIns="70957" bIns="35479" rtlCol="0" anchor="ctr"/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모니터링 </a:t>
            </a:r>
            <a:r>
              <a:rPr lang="ko-KR" altLang="en-US" sz="1600" b="1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방법</a:t>
            </a:r>
            <a:endParaRPr lang="ko-KR" altLang="en-US" sz="1600" b="1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369249" y="3575201"/>
            <a:ext cx="8748589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/>
            <a:r>
              <a:rPr lang="ko-KR" altLang="en-US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이용자가 동일 질병으로 병원 입원 기간이 </a:t>
            </a:r>
            <a:r>
              <a:rPr lang="en-US" altLang="ko-KR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60</a:t>
            </a:r>
            <a:r>
              <a:rPr lang="ko-KR" altLang="en-US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일을 초과하거나 해외에 </a:t>
            </a:r>
            <a:r>
              <a:rPr lang="en-US" altLang="ko-KR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60</a:t>
            </a:r>
            <a:r>
              <a:rPr lang="ko-KR" altLang="en-US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일 이상 장기체류 시 서비스 중지</a:t>
            </a:r>
          </a:p>
        </p:txBody>
      </p:sp>
      <p:sp>
        <p:nvSpPr>
          <p:cNvPr id="14" name="직사각형 13"/>
          <p:cNvSpPr/>
          <p:nvPr/>
        </p:nvSpPr>
        <p:spPr>
          <a:xfrm rot="5400000">
            <a:off x="4388" y="3892156"/>
            <a:ext cx="684000" cy="45720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algn="ctr" latinLnBrk="0">
              <a:spcBef>
                <a:spcPct val="20000"/>
              </a:spcBef>
            </a:pPr>
            <a:endParaRPr lang="ko-KR" altLang="en-US" b="1" dirty="0" smtClean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323526" y="4217313"/>
            <a:ext cx="8568954" cy="5078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문제점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해당 사유에 따른 서비스 중지 신고는 이용자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보호자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및 활동지원기관의 </a:t>
            </a:r>
            <a:r>
              <a:rPr lang="ko-KR" altLang="en-US" sz="1800" dirty="0" err="1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의무사항임</a:t>
            </a:r>
            <a:r>
              <a:rPr lang="en-US" altLang="ko-KR" sz="180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</a:t>
            </a:r>
            <a:endParaRPr lang="ko-KR" altLang="en-US" sz="1800" dirty="0">
              <a:solidFill>
                <a:srgbClr val="A05C10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2855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부정 결제 </a:t>
            </a:r>
            <a:r>
              <a:rPr lang="ko-KR" altLang="en-US" dirty="0" err="1" smtClean="0"/>
              <a:t>징후별</a:t>
            </a:r>
            <a:r>
              <a:rPr lang="ko-KR" altLang="en-US" dirty="0" smtClean="0"/>
              <a:t> 제공기관 모니터링 방법</a:t>
            </a:r>
            <a:endParaRPr lang="ko-KR" altLang="en-US" dirty="0"/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369247" y="941414"/>
            <a:ext cx="874858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/>
            <a:r>
              <a:rPr lang="ko-KR" altLang="en-US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장애인 자녀를 둔 부모 등 가족 간 </a:t>
            </a:r>
            <a:r>
              <a:rPr lang="ko-KR" altLang="en-US" sz="2000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교차서비스</a:t>
            </a:r>
            <a:endParaRPr lang="ko-KR" altLang="en-US" sz="20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 rot="5400000">
            <a:off x="165244" y="1097512"/>
            <a:ext cx="362285" cy="45720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algn="ctr" latinLnBrk="0">
              <a:spcBef>
                <a:spcPct val="20000"/>
              </a:spcBef>
            </a:pPr>
            <a:endParaRPr lang="ko-KR" altLang="en-US" b="1" dirty="0" smtClean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323526" y="1522881"/>
            <a:ext cx="842493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문제점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가족 간 서비스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</a:t>
            </a:r>
            <a:r>
              <a:rPr lang="ko-KR" altLang="en-US" sz="1800" dirty="0" err="1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매칭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불가능</a:t>
            </a:r>
          </a:p>
        </p:txBody>
      </p:sp>
      <p:sp>
        <p:nvSpPr>
          <p:cNvPr id="22" name="모서리가 둥근 직사각형 21"/>
          <p:cNvSpPr/>
          <p:nvPr/>
        </p:nvSpPr>
        <p:spPr>
          <a:xfrm>
            <a:off x="900000" y="2036229"/>
            <a:ext cx="7554410" cy="1104739"/>
          </a:xfrm>
          <a:prstGeom prst="roundRect">
            <a:avLst>
              <a:gd name="adj" fmla="val 6316"/>
            </a:avLst>
          </a:prstGeom>
          <a:ln>
            <a:solidFill>
              <a:srgbClr val="56BBA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8000" tIns="36000" rIns="36000" bIns="36000" rtlCol="0" anchor="ctr"/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모니터링 방법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 </a:t>
            </a:r>
            <a:r>
              <a:rPr lang="en-US" altLang="ko-KR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보호자인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간 교차하여 매칭 요청 시 면밀히 검토하여 </a:t>
            </a:r>
            <a:endParaRPr lang="en-US" altLang="ko-KR" sz="1600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계약하고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정기적 모니터링으로 실제 계약된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제공인력의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서비스 여부 확인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908330" y="4885559"/>
            <a:ext cx="7552102" cy="703681"/>
          </a:xfrm>
          <a:prstGeom prst="roundRect">
            <a:avLst>
              <a:gd name="adj" fmla="val 6316"/>
            </a:avLst>
          </a:prstGeom>
          <a:ln>
            <a:solidFill>
              <a:srgbClr val="6E8CB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8000" tIns="36000" rIns="36000" bIns="36000" rtlCol="0" anchor="ctr"/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 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학생 이용자의 수업시간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(9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~16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 등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 바우처 결제 발생 여부 확인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683569" y="2189141"/>
            <a:ext cx="1652334" cy="400718"/>
          </a:xfrm>
          <a:prstGeom prst="roundRect">
            <a:avLst/>
          </a:prstGeom>
          <a:solidFill>
            <a:srgbClr val="56BBA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0957" tIns="35479" rIns="70957" bIns="35479" rtlCol="0" anchor="ctr"/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모니터링 </a:t>
            </a:r>
            <a:r>
              <a:rPr lang="ko-KR" altLang="en-US" sz="1600" b="1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방법</a:t>
            </a:r>
            <a:endParaRPr lang="ko-KR" altLang="en-US" sz="1600" b="1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683568" y="5030614"/>
            <a:ext cx="1652335" cy="371297"/>
          </a:xfrm>
          <a:prstGeom prst="roundRect">
            <a:avLst/>
          </a:prstGeom>
          <a:solidFill>
            <a:srgbClr val="6E8CB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0957" tIns="35479" rIns="70957" bIns="35479" rtlCol="0" anchor="ctr"/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모니터링 </a:t>
            </a:r>
            <a:r>
              <a:rPr lang="ko-KR" altLang="en-US" sz="1600" b="1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방법</a:t>
            </a:r>
            <a:endParaRPr lang="ko-KR" altLang="en-US" sz="1600" b="1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369249" y="3719217"/>
            <a:ext cx="874858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/>
            <a:r>
              <a:rPr lang="ko-KR" altLang="en-US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학생 이용자의 통학 지원 후 </a:t>
            </a:r>
            <a:r>
              <a:rPr lang="ko-KR" altLang="en-US" sz="2000" dirty="0" err="1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초과결제</a:t>
            </a:r>
            <a:r>
              <a:rPr lang="ko-KR" altLang="en-US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및 수업시간 중 결제</a:t>
            </a:r>
          </a:p>
        </p:txBody>
      </p:sp>
      <p:sp>
        <p:nvSpPr>
          <p:cNvPr id="14" name="직사각형 13"/>
          <p:cNvSpPr/>
          <p:nvPr/>
        </p:nvSpPr>
        <p:spPr>
          <a:xfrm rot="5400000">
            <a:off x="165246" y="3875315"/>
            <a:ext cx="362285" cy="45720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algn="ctr" latinLnBrk="0">
              <a:spcBef>
                <a:spcPct val="20000"/>
              </a:spcBef>
            </a:pPr>
            <a:endParaRPr lang="ko-KR" altLang="en-US" b="1" dirty="0" smtClean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323526" y="4309495"/>
            <a:ext cx="856895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문제점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학교장 승인서 없이 </a:t>
            </a:r>
            <a:r>
              <a:rPr lang="ko-KR" altLang="en-US" sz="1800" dirty="0" err="1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제공인력이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학교 내에서 서비스 제공 불가</a:t>
            </a:r>
          </a:p>
        </p:txBody>
      </p:sp>
    </p:spTree>
    <p:extLst>
      <p:ext uri="{BB962C8B-B14F-4D97-AF65-F5344CB8AC3E}">
        <p14:creationId xmlns:p14="http://schemas.microsoft.com/office/powerpoint/2010/main" val="107257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부정 결제 </a:t>
            </a:r>
            <a:r>
              <a:rPr lang="ko-KR" altLang="en-US" dirty="0" err="1" smtClean="0"/>
              <a:t>징후별</a:t>
            </a:r>
            <a:r>
              <a:rPr lang="ko-KR" altLang="en-US" dirty="0" smtClean="0"/>
              <a:t> 제공기관 모니터링 방법</a:t>
            </a:r>
            <a:endParaRPr lang="ko-KR" altLang="en-US" dirty="0"/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369247" y="941414"/>
            <a:ext cx="874858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/>
            <a:r>
              <a:rPr lang="ko-KR" altLang="en-US" sz="2000" dirty="0" err="1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제공인력</a:t>
            </a:r>
            <a:r>
              <a:rPr lang="ko-KR" altLang="en-US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보수교육 간 서비스 </a:t>
            </a:r>
            <a:r>
              <a:rPr lang="ko-KR" altLang="en-US" sz="2000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허위결제</a:t>
            </a:r>
            <a:endParaRPr lang="ko-KR" altLang="en-US" sz="20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 rot="5400000">
            <a:off x="165244" y="1097512"/>
            <a:ext cx="362285" cy="45720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algn="ctr" latinLnBrk="0">
              <a:spcBef>
                <a:spcPct val="20000"/>
              </a:spcBef>
            </a:pPr>
            <a:endParaRPr lang="ko-KR" altLang="en-US" b="1" dirty="0" smtClean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323526" y="1475492"/>
            <a:ext cx="842493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/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문제점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보수 교육 간 바우처 서비스 제공 불가능</a:t>
            </a:r>
          </a:p>
        </p:txBody>
      </p:sp>
      <p:sp>
        <p:nvSpPr>
          <p:cNvPr id="22" name="모서리가 둥근 직사각형 21"/>
          <p:cNvSpPr/>
          <p:nvPr/>
        </p:nvSpPr>
        <p:spPr>
          <a:xfrm>
            <a:off x="900000" y="1988840"/>
            <a:ext cx="7554410" cy="936104"/>
          </a:xfrm>
          <a:prstGeom prst="roundRect">
            <a:avLst>
              <a:gd name="adj" fmla="val 6316"/>
            </a:avLst>
          </a:prstGeom>
          <a:ln>
            <a:solidFill>
              <a:srgbClr val="56BBA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8000" tIns="36000" rIns="36000" bIns="36000" rtlCol="0" anchor="ctr"/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교육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 서비스와 병행 불가능을 안내하고 교육 참석자의 교육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시간대</a:t>
            </a:r>
            <a:endParaRPr lang="en-US" altLang="ko-KR" sz="1600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결제 여부 확인 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908330" y="4957567"/>
            <a:ext cx="7552102" cy="991713"/>
          </a:xfrm>
          <a:prstGeom prst="roundRect">
            <a:avLst>
              <a:gd name="adj" fmla="val 6316"/>
            </a:avLst>
          </a:prstGeom>
          <a:ln>
            <a:solidFill>
              <a:srgbClr val="6E8CB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8000" tIns="36000" rIns="36000" bIns="36000" rtlCol="0" anchor="ctr"/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 직장인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이용자의 근무시간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(09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~17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 등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 바우처 결제 여부 확인하고 </a:t>
            </a:r>
            <a:endParaRPr lang="en-US" altLang="ko-KR" sz="1600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근무시간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 서비스 내역 확인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683569" y="2141752"/>
            <a:ext cx="1652334" cy="400718"/>
          </a:xfrm>
          <a:prstGeom prst="roundRect">
            <a:avLst/>
          </a:prstGeom>
          <a:solidFill>
            <a:srgbClr val="56BBA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0957" tIns="35479" rIns="70957" bIns="35479" rtlCol="0" anchor="ctr"/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모니터링 </a:t>
            </a:r>
            <a:r>
              <a:rPr lang="ko-KR" altLang="en-US" sz="1600" b="1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방법</a:t>
            </a:r>
            <a:endParaRPr lang="ko-KR" altLang="en-US" sz="1600" b="1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683568" y="5102622"/>
            <a:ext cx="1652335" cy="371297"/>
          </a:xfrm>
          <a:prstGeom prst="roundRect">
            <a:avLst/>
          </a:prstGeom>
          <a:solidFill>
            <a:srgbClr val="6E8CB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0957" tIns="35479" rIns="70957" bIns="35479" rtlCol="0" anchor="ctr"/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모니터링 </a:t>
            </a:r>
            <a:r>
              <a:rPr lang="ko-KR" altLang="en-US" sz="1600" b="1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방법</a:t>
            </a:r>
            <a:endParaRPr lang="ko-KR" altLang="en-US" sz="1600" b="1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369249" y="3503193"/>
            <a:ext cx="874858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/>
            <a:r>
              <a:rPr lang="ko-KR" altLang="en-US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장애인활동지원 바우처로 </a:t>
            </a:r>
            <a:r>
              <a:rPr lang="ko-KR" altLang="en-US" sz="2000" dirty="0" err="1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생업지원</a:t>
            </a:r>
            <a:endParaRPr lang="ko-KR" altLang="en-US" sz="20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 rot="5400000">
            <a:off x="165246" y="3659291"/>
            <a:ext cx="362285" cy="45720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algn="ctr" latinLnBrk="0">
              <a:spcBef>
                <a:spcPct val="20000"/>
              </a:spcBef>
            </a:pPr>
            <a:endParaRPr lang="ko-KR" altLang="en-US" b="1" dirty="0" smtClean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323526" y="3933056"/>
            <a:ext cx="8568954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80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문제점</a:t>
            </a:r>
            <a:r>
              <a:rPr lang="en-US" altLang="ko-KR" sz="180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직장인 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이용자의 근무지에서 식사 및 이동 지원 등 활동지원 외 이용자 본연의 </a:t>
            </a:r>
            <a:r>
              <a:rPr lang="ko-KR" altLang="en-US" sz="1800" dirty="0" err="1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근로활동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생업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을 지원할 수 없음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 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이용자의 생업은 근로지원인제도 이용</a:t>
            </a:r>
          </a:p>
        </p:txBody>
      </p:sp>
    </p:spTree>
    <p:extLst>
      <p:ext uri="{BB962C8B-B14F-4D97-AF65-F5344CB8AC3E}">
        <p14:creationId xmlns:p14="http://schemas.microsoft.com/office/powerpoint/2010/main" val="246865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부정 결제 </a:t>
            </a:r>
            <a:r>
              <a:rPr lang="ko-KR" altLang="en-US" dirty="0" err="1" smtClean="0"/>
              <a:t>징후별</a:t>
            </a:r>
            <a:r>
              <a:rPr lang="ko-KR" altLang="en-US" dirty="0" smtClean="0"/>
              <a:t> 제공기관 모니터링 방법</a:t>
            </a:r>
            <a:endParaRPr lang="ko-KR" altLang="en-US" dirty="0"/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369247" y="836712"/>
            <a:ext cx="8748589" cy="5085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이용자의 거주지 또는 근무지와 다른 지역의 제공기관을 이용하는 </a:t>
            </a:r>
            <a:r>
              <a:rPr lang="ko-KR" altLang="en-US" sz="20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경우</a:t>
            </a:r>
            <a:endParaRPr lang="ko-KR" altLang="en-US" sz="20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 rot="5400000">
            <a:off x="165244" y="1097512"/>
            <a:ext cx="362285" cy="45720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algn="ctr" latinLnBrk="0">
              <a:lnSpc>
                <a:spcPct val="150000"/>
              </a:lnSpc>
              <a:spcBef>
                <a:spcPct val="20000"/>
              </a:spcBef>
            </a:pPr>
            <a:endParaRPr lang="ko-KR" altLang="en-US" b="1" dirty="0" smtClean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323526" y="1340768"/>
            <a:ext cx="8424939" cy="5078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800" spc="-7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spc="-7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문제점</a:t>
            </a:r>
            <a:r>
              <a:rPr lang="en-US" altLang="ko-KR" sz="1800" spc="-7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spc="-70" dirty="0" smtClean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굳이 타 지역 </a:t>
            </a:r>
            <a:r>
              <a:rPr lang="ko-KR" altLang="en-US" sz="1800" spc="-7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제공기관을 이용하는 경우</a:t>
            </a:r>
            <a:r>
              <a:rPr lang="en-US" altLang="ko-KR" sz="1800" spc="-7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800" spc="-7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이전 제공기관에서 발생한 부정수급 사례 다수</a:t>
            </a:r>
          </a:p>
        </p:txBody>
      </p:sp>
      <p:sp>
        <p:nvSpPr>
          <p:cNvPr id="22" name="모서리가 둥근 직사각형 21"/>
          <p:cNvSpPr/>
          <p:nvPr/>
        </p:nvSpPr>
        <p:spPr>
          <a:xfrm>
            <a:off x="900000" y="1944720"/>
            <a:ext cx="7554410" cy="963992"/>
          </a:xfrm>
          <a:prstGeom prst="roundRect">
            <a:avLst>
              <a:gd name="adj" fmla="val 6316"/>
            </a:avLst>
          </a:prstGeom>
          <a:ln>
            <a:solidFill>
              <a:srgbClr val="56BBA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8000" tIns="36000" rIns="36000" bIns="36000" rtlCol="0" anchor="ctr"/>
          <a:lstStyle/>
          <a:p>
            <a:pPr fontAlgn="base" latinLnBrk="1">
              <a:lnSpc>
                <a:spcPct val="150000"/>
              </a:lnSpc>
            </a:pPr>
            <a:r>
              <a:rPr lang="en-US" altLang="ko-KR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이용자에게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타지역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제공기관 이용 사유 및 이전 계약 제공기관 등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확인</a:t>
            </a:r>
            <a:endParaRPr lang="en-US" altLang="ko-KR" sz="1600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하고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불미스러운 경력 시 수시 전화 및 방문 모니터링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908330" y="4813551"/>
            <a:ext cx="7552102" cy="1351753"/>
          </a:xfrm>
          <a:prstGeom prst="roundRect">
            <a:avLst>
              <a:gd name="adj" fmla="val 6316"/>
            </a:avLst>
          </a:prstGeom>
          <a:ln>
            <a:solidFill>
              <a:srgbClr val="6E8CB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8000" tIns="36000" rIns="36000" bIns="36000" rtlCol="0" anchor="ctr"/>
          <a:lstStyle/>
          <a:p>
            <a:pPr fontAlgn="base" latinLnBrk="1">
              <a:lnSpc>
                <a:spcPct val="150000"/>
              </a:lnSpc>
            </a:pP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 이용자와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동거 등 사실혼 관계가 의심되는 경우 이용자 가정 </a:t>
            </a:r>
            <a:endParaRPr lang="en-US" altLang="ko-KR" sz="1600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방문을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통해 결혼사진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게시여부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주변 증인 등 사회통념상 부부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공동생활</a:t>
            </a:r>
            <a:endParaRPr lang="en-US" altLang="ko-KR" sz="1600" dirty="0" smtClean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</a:t>
            </a:r>
            <a:r>
              <a:rPr lang="ko-KR" altLang="en-US" sz="16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이라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인정할 만한 사실 확인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683569" y="2097632"/>
            <a:ext cx="1652334" cy="400718"/>
          </a:xfrm>
          <a:prstGeom prst="roundRect">
            <a:avLst/>
          </a:prstGeom>
          <a:solidFill>
            <a:srgbClr val="56BBA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0957" tIns="35479" rIns="70957" bIns="35479"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b="1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모니터링 </a:t>
            </a:r>
            <a:r>
              <a:rPr lang="ko-KR" altLang="en-US" sz="1600" b="1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방법</a:t>
            </a:r>
            <a:endParaRPr lang="ko-KR" altLang="en-US" sz="1600" b="1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683568" y="4958606"/>
            <a:ext cx="1652335" cy="371297"/>
          </a:xfrm>
          <a:prstGeom prst="roundRect">
            <a:avLst/>
          </a:prstGeom>
          <a:solidFill>
            <a:srgbClr val="6E8CB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0957" tIns="35479" rIns="70957" bIns="35479"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b="1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모니터링 </a:t>
            </a:r>
            <a:r>
              <a:rPr lang="ko-KR" altLang="en-US" sz="1600" b="1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방법</a:t>
            </a:r>
            <a:endParaRPr lang="ko-KR" altLang="en-US" sz="1600" b="1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339153" y="3284984"/>
            <a:ext cx="8748589" cy="5078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사실혼 관계 간 바우처 매칭</a:t>
            </a:r>
          </a:p>
        </p:txBody>
      </p:sp>
      <p:sp>
        <p:nvSpPr>
          <p:cNvPr id="14" name="직사각형 13"/>
          <p:cNvSpPr/>
          <p:nvPr/>
        </p:nvSpPr>
        <p:spPr>
          <a:xfrm rot="5400000">
            <a:off x="165246" y="3585037"/>
            <a:ext cx="362285" cy="45720"/>
          </a:xfrm>
          <a:prstGeom prst="rect">
            <a:avLst/>
          </a:prstGeom>
          <a:solidFill>
            <a:srgbClr val="EC4C24"/>
          </a:solidFill>
          <a:ln w="38100" algn="ctr">
            <a:noFill/>
            <a:prstDash val="solid"/>
            <a:round/>
            <a:headEnd/>
            <a:tailEnd/>
          </a:ln>
          <a:effectLst/>
        </p:spPr>
        <p:txBody>
          <a:bodyPr wrap="square" lIns="36000" rIns="36000" rtlCol="0" anchor="ctr"/>
          <a:lstStyle/>
          <a:p>
            <a:pPr algn="ctr" latinLnBrk="0">
              <a:lnSpc>
                <a:spcPct val="150000"/>
              </a:lnSpc>
              <a:spcBef>
                <a:spcPct val="20000"/>
              </a:spcBef>
            </a:pPr>
            <a:endParaRPr lang="ko-KR" altLang="en-US" b="1" dirty="0" smtClean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339153" y="3789040"/>
            <a:ext cx="8568954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문제점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기초생활수급자격 및 바우처 </a:t>
            </a:r>
            <a:r>
              <a:rPr lang="ko-KR" altLang="en-US" sz="1800" dirty="0" err="1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이용자격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확보를 위해 이혼 후 사실상 혼인 관계 유지</a:t>
            </a:r>
            <a:r>
              <a:rPr lang="en-US" altLang="ko-KR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 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사실혼도 가족의 범위에 포함하므로 </a:t>
            </a:r>
            <a:r>
              <a:rPr lang="ko-KR" altLang="en-US" sz="1800" dirty="0" err="1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부정수급에</a:t>
            </a:r>
            <a:r>
              <a:rPr lang="ko-KR" altLang="en-US" sz="1800" dirty="0">
                <a:solidFill>
                  <a:srgbClr val="A05C1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해당</a:t>
            </a:r>
          </a:p>
        </p:txBody>
      </p:sp>
    </p:spTree>
    <p:extLst>
      <p:ext uri="{BB962C8B-B14F-4D97-AF65-F5344CB8AC3E}">
        <p14:creationId xmlns:p14="http://schemas.microsoft.com/office/powerpoint/2010/main" val="410897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부정사례로 보는 제공기관의 중점관리 방안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779443"/>
              </p:ext>
            </p:extLst>
          </p:nvPr>
        </p:nvGraphicFramePr>
        <p:xfrm>
          <a:off x="251520" y="1158998"/>
          <a:ext cx="8640960" cy="4577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90817562"/>
                    </a:ext>
                  </a:extLst>
                </a:gridCol>
              </a:tblGrid>
              <a:tr h="39864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600" dirty="0" smtClean="0"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발생원인</a:t>
                      </a:r>
                      <a:endParaRPr lang="ko-KR" altLang="en-US" sz="16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0000"/>
                        </a:lnSpc>
                      </a:pPr>
                      <a:r>
                        <a:rPr lang="ko-KR" altLang="en-US" sz="1600" dirty="0" smtClean="0"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부정행위</a:t>
                      </a:r>
                      <a:endParaRPr lang="ko-KR" altLang="en-US" sz="16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0000"/>
                        </a:lnSpc>
                      </a:pPr>
                      <a:r>
                        <a:rPr lang="ko-KR" altLang="en-US" sz="1600" dirty="0" smtClean="0"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</a:rPr>
                        <a:t>중점관리</a:t>
                      </a:r>
                      <a:endParaRPr lang="ko-KR" altLang="en-US" sz="1600" dirty="0"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625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kern="1200" spc="-10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① 평소 이용자 동의를 받아 바우처 카드를 </a:t>
                      </a:r>
                      <a:r>
                        <a:rPr lang="ko-KR" altLang="en-US" sz="1400" kern="1200" spc="-13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소지하고 다니며 매일 </a:t>
                      </a:r>
                      <a:r>
                        <a:rPr lang="en-US" altLang="ko-KR" sz="1400" kern="1200" spc="-13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kern="1200" spc="-13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시간씩 서비스 제공</a:t>
                      </a:r>
                      <a:r>
                        <a:rPr lang="en-US" altLang="ko-KR" sz="1400" kern="1200" spc="-13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kern="1200" spc="-10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이용자는 </a:t>
                      </a:r>
                      <a:r>
                        <a:rPr lang="ko-KR" altLang="en-US" sz="1400" kern="1200" spc="-100" baseline="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직장인이라서</a:t>
                      </a:r>
                      <a:r>
                        <a:rPr lang="ko-KR" altLang="en-US" sz="1400" kern="1200" spc="-10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spc="-100" baseline="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제공인력이</a:t>
                      </a:r>
                      <a:r>
                        <a:rPr lang="ko-KR" altLang="en-US" sz="1400" kern="1200" spc="-10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빈집에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들어가 가사지원서비스 제공 후 퇴근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개인사정 상 화요일에 서비스 제공하지 </a:t>
                      </a:r>
                      <a:r>
                        <a:rPr lang="ko-KR" altLang="en-US" sz="1400" kern="1200" spc="-12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못하여 월요일에 </a:t>
                      </a:r>
                      <a:r>
                        <a:rPr lang="en-US" altLang="ko-KR" sz="1400" kern="1200" spc="-12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8</a:t>
                      </a:r>
                      <a:r>
                        <a:rPr lang="ko-KR" altLang="en-US" sz="1400" kern="1200" spc="-12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시간 서비스 후 월요일과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화요일에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시간씩 나누어 결제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5792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이용자 바우처 카드 소지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이용자 없이 서비스 제공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화요일 서비스 없이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허위결제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0" marR="0" lvl="0" indent="0" algn="l" defTabSz="95792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5792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1200" spc="-8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이용자 바우처 카드는 동의서를 받은 </a:t>
                      </a:r>
                      <a:r>
                        <a:rPr lang="ko-KR" altLang="en-US" sz="1400" b="1" i="0" kern="1200" spc="-8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경우라도 </a:t>
                      </a:r>
                      <a:r>
                        <a:rPr lang="ko-KR" altLang="en-US" sz="1400" b="1" i="0" kern="1200" spc="-10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서비스 종료 후 반납해야 함</a:t>
                      </a:r>
                      <a:r>
                        <a:rPr lang="en-US" altLang="ko-KR" sz="1400" b="1" i="0" kern="1200" spc="-10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1" i="0" kern="1200" spc="-10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서비스 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중에만 소지 가능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). </a:t>
                      </a:r>
                    </a:p>
                    <a:p>
                      <a:pPr marL="0" marR="0" lvl="0" indent="0" algn="l" defTabSz="95792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이용자 없는 바우처 서비스 제공은  모순</a:t>
                      </a:r>
                      <a:r>
                        <a:rPr lang="en-US" altLang="ko-KR" sz="1400" b="1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95792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서비스 없이 결제만 이루어진 화요일은 거짓에 해당되므로 부정 수급</a:t>
                      </a:r>
                      <a:endParaRPr lang="ko-KR" altLang="en-US" sz="1400" b="1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4925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② 이용자가 장기간 해외여행을 가면서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제공인력에게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빈 집에서 대청소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이불 빨래 등을 요청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5792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spc="-1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이용자 없이 서비스 제공</a:t>
                      </a:r>
                      <a:r>
                        <a:rPr lang="en-US" altLang="ko-KR" sz="1400" kern="1200" spc="-1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spc="-10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일상적인 범주를 </a:t>
                      </a:r>
                      <a:r>
                        <a:rPr lang="ko-KR" altLang="en-US" sz="140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벗어난 과도한 요구</a:t>
                      </a:r>
                    </a:p>
                    <a:p>
                      <a:pPr marL="0" marR="0" lvl="0" indent="0" algn="l" defTabSz="95792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5792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이용자 요청에 의하더라도 부재 중 </a:t>
                      </a:r>
                      <a:r>
                        <a:rPr lang="ko-KR" altLang="en-US" sz="1400" b="1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제공되는 행위는 서비스로 인정 불가</a:t>
                      </a:r>
                      <a:r>
                        <a:rPr lang="en-US" altLang="ko-KR" sz="1400" b="1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1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이용자 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및 </a:t>
                      </a:r>
                      <a:r>
                        <a:rPr lang="ko-KR" alt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제공인력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교육 간 집중 안내하여 </a:t>
                      </a:r>
                      <a:endParaRPr lang="en-US" altLang="ko-KR" sz="1400" b="1" kern="1200" dirty="0" smtClean="0">
                        <a:solidFill>
                          <a:schemeClr val="dk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0" marR="0" lvl="0" indent="0" algn="l" defTabSz="95792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특히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이용자 인식 개선에 노력</a:t>
                      </a:r>
                      <a:endParaRPr lang="ko-KR" altLang="en-US" sz="1400" b="1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5940000" y="1124744"/>
            <a:ext cx="2988000" cy="465779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195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부정사례로 보는 제공기관의 중점관리 방안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371351"/>
              </p:ext>
            </p:extLst>
          </p:nvPr>
        </p:nvGraphicFramePr>
        <p:xfrm>
          <a:off x="251520" y="1173824"/>
          <a:ext cx="8640960" cy="4280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90817562"/>
                    </a:ext>
                  </a:extLst>
                </a:gridCol>
              </a:tblGrid>
              <a:tr h="52690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발생원인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부정행위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중점관리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6807"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③ 지인의 소개로 </a:t>
                      </a:r>
                      <a:r>
                        <a:rPr lang="ko-KR" altLang="en-US" sz="1400" kern="1200" spc="-50" baseline="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알게된</a:t>
                      </a:r>
                      <a:r>
                        <a:rPr lang="ko-KR" altLang="en-US" sz="140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이용자를 </a:t>
                      </a:r>
                      <a:r>
                        <a:rPr lang="ko-KR" altLang="en-US" sz="1400" kern="1200" spc="-10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매칭해 </a:t>
                      </a:r>
                      <a:r>
                        <a:rPr lang="ko-KR" altLang="en-US" sz="1400" kern="1200" spc="-1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주는 조건으로 제공기관 계약</a:t>
                      </a:r>
                      <a:r>
                        <a:rPr lang="en-US" altLang="ko-KR" sz="1400" kern="1200" spc="-1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kern="1200" spc="-1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단말기와 </a:t>
                      </a:r>
                      <a:r>
                        <a:rPr lang="ko-KR" altLang="en-US" sz="1400" kern="1200" spc="-130" baseline="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제공인력</a:t>
                      </a:r>
                      <a:r>
                        <a:rPr lang="ko-KR" altLang="en-US" sz="1400" kern="1200" spc="-13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카드를 이용자에게 맡기고 서비스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없이 허위로 결제 후 급여를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분취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허위결제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활동지원기관 의무 위반</a:t>
                      </a:r>
                    </a:p>
                    <a:p>
                      <a:pPr marL="0" marR="0" lvl="0" indent="0" algn="l" defTabSz="95792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b="1" kern="1200" spc="-80" baseline="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제공기관은</a:t>
                      </a:r>
                      <a:r>
                        <a:rPr lang="ko-KR" altLang="en-US" sz="1400" b="1" kern="1200" spc="-8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이용자의 환경</a:t>
                      </a:r>
                      <a:r>
                        <a:rPr lang="en-US" altLang="ko-KR" sz="1400" b="1" kern="1200" spc="-8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1" kern="1200" spc="-8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요구사항 등을 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고려하여 최적의 </a:t>
                      </a:r>
                      <a:r>
                        <a:rPr lang="ko-KR" alt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제공인력을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매칭해야 할 의무가 있으므로 지인 매칭 요구 시 상호 적합성 여부를 면밀히 판단해야 함</a:t>
                      </a:r>
                      <a:endParaRPr lang="ko-KR" altLang="en-US" sz="1400" b="1" kern="1200" dirty="0">
                        <a:solidFill>
                          <a:schemeClr val="dk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6444"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④ 장애인 자녀를 둔 부모가 상대방의 </a:t>
                      </a:r>
                      <a:r>
                        <a:rPr lang="ko-KR" altLang="en-US" sz="140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자녀와 서비스 계약 후 실제로는 본인의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자녀를 돌보며 급여 수령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kern="1200" spc="-80" baseline="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허위결제</a:t>
                      </a:r>
                      <a:r>
                        <a:rPr lang="en-US" altLang="ko-KR" sz="1400" kern="1200" spc="-8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spc="-8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가족 간 서비스 불가 원칙 위반</a:t>
                      </a:r>
                    </a:p>
                    <a:p>
                      <a:pPr marL="0" marR="0" lvl="0" indent="0" algn="l" defTabSz="95792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이용자 보호자인 </a:t>
                      </a:r>
                      <a:r>
                        <a:rPr lang="ko-KR" alt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제공인력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간 교차하여 매칭 요청 시 면밀히 검토하여 계약하고 정기적 모니터링으로 실제 계약된 </a:t>
                      </a:r>
                      <a:r>
                        <a:rPr lang="ko-KR" alt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제공인력의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서비스 여부 확인</a:t>
                      </a:r>
                      <a:endParaRPr lang="ko-KR" altLang="en-US" sz="1400" b="1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5940000" y="1124744"/>
            <a:ext cx="2988000" cy="4401248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001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부정사례로 보는 제공기관의 중점관리 방안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569023"/>
              </p:ext>
            </p:extLst>
          </p:nvPr>
        </p:nvGraphicFramePr>
        <p:xfrm>
          <a:off x="251520" y="1173824"/>
          <a:ext cx="8640960" cy="4496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90817562"/>
                    </a:ext>
                  </a:extLst>
                </a:gridCol>
              </a:tblGrid>
              <a:tr h="5535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발생원인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부정행위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dirty="0" smtClean="0"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</a:rPr>
                        <a:t>중점관리</a:t>
                      </a:r>
                      <a:endParaRPr lang="ko-KR" altLang="en-US" sz="16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1626"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⑤ 제공기관에서 이용자 방문 모니터링 </a:t>
                      </a:r>
                      <a:r>
                        <a:rPr lang="ko-KR" altLang="en-US" sz="140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결과</a:t>
                      </a:r>
                      <a:r>
                        <a:rPr lang="en-US" altLang="ko-KR" sz="140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청소</a:t>
                      </a:r>
                      <a:r>
                        <a:rPr lang="en-US" altLang="ko-KR" sz="140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식사 등 관리 상태가 엉망인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점을 미루어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클린센터로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부정수급 조사 </a:t>
                      </a:r>
                      <a:r>
                        <a:rPr lang="ko-KR" altLang="en-US" sz="1400" kern="1200" spc="-13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요청</a:t>
                      </a:r>
                      <a:r>
                        <a:rPr lang="en-US" altLang="ko-KR" sz="1400" kern="1200" spc="-13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kern="1200" spc="-13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현장조사 결과</a:t>
                      </a:r>
                      <a:r>
                        <a:rPr lang="en-US" altLang="ko-KR" sz="1400" kern="1200" spc="-13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spc="-13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이용자 바우처 카드를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제공인력이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소지하며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허위결제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378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이용자 카드 소지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허위결제</a:t>
                      </a:r>
                      <a:endParaRPr lang="ko-KR" altLang="en-US" sz="14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b="1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의사 표현이 어려운 아동</a:t>
                      </a:r>
                      <a:r>
                        <a:rPr lang="en-US" altLang="ko-KR" sz="1400" b="1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400" b="1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고령</a:t>
                      </a:r>
                      <a:r>
                        <a:rPr lang="en-US" altLang="ko-KR" sz="1400" b="1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400" b="1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중증장애 이용자의 서비스 모니터링을 정기적으로 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실시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특히 중증장애 이용자는 </a:t>
                      </a:r>
                      <a:r>
                        <a:rPr lang="ko-KR" alt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제공인력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1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매칭이 어려워 모니터링 시에도 불편함이 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없다고 답하는 경우 다수</a:t>
                      </a:r>
                      <a:endParaRPr lang="ko-KR" altLang="en-US" sz="1400" b="1" kern="1200" dirty="0">
                        <a:solidFill>
                          <a:schemeClr val="dk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1056"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⑥ 평소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등하교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서비스만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시간씩 </a:t>
                      </a:r>
                      <a:r>
                        <a:rPr lang="ko-KR" altLang="en-US" sz="1400" kern="1200" spc="-6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제공하였으나 이용자 카드를 </a:t>
                      </a:r>
                      <a:r>
                        <a:rPr lang="ko-KR" altLang="en-US" sz="1400" kern="1200" spc="-60" baseline="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제공인력이</a:t>
                      </a:r>
                      <a:r>
                        <a:rPr lang="ko-KR" altLang="en-US" sz="1400" kern="1200" spc="-6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소지하면서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수업시간 및 하교 후 서비스를 제공한 것처럼 초과로 결제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이용자 카드 소지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초과결제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0" marR="0" lvl="0" indent="0" algn="l" defTabSz="95792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카드 보관이 어려운 이용자라 하더라도 서비스 중에만 소지하고 종료 후 이용자 가방에 넣어 귀가하는 등 최대한 노력</a:t>
                      </a:r>
                      <a:endParaRPr lang="ko-KR" altLang="en-US" sz="1400" b="1" kern="1200" dirty="0">
                        <a:solidFill>
                          <a:schemeClr val="dk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5940000" y="1124744"/>
            <a:ext cx="2988000" cy="45720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43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부정사례로 보는 제공기관의 중점관리 방안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544314"/>
              </p:ext>
            </p:extLst>
          </p:nvPr>
        </p:nvGraphicFramePr>
        <p:xfrm>
          <a:off x="251520" y="1138321"/>
          <a:ext cx="8640960" cy="4424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90817562"/>
                    </a:ext>
                  </a:extLst>
                </a:gridCol>
              </a:tblGrid>
              <a:tr h="47373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dirty="0" smtClean="0"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발생원인</a:t>
                      </a: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dirty="0" smtClean="0"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부정행위</a:t>
                      </a: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dirty="0" smtClean="0"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중점관리</a:t>
                      </a:r>
                      <a:endParaRPr lang="ko-KR" altLang="en-US" sz="1600" dirty="0"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0204"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⑦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제공인력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보수교육 시간과 서비스 </a:t>
                      </a:r>
                      <a:r>
                        <a:rPr lang="ko-KR" altLang="en-US" sz="1400" kern="1200" spc="-10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시간 중첩 확인 결과</a:t>
                      </a:r>
                      <a:r>
                        <a:rPr lang="en-US" altLang="ko-KR" sz="1400" kern="1200" spc="-10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spc="-10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평소 이용자 바우처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카드를 소지하며 교육시간 뿐만 아니라 </a:t>
                      </a:r>
                      <a:r>
                        <a:rPr lang="ko-KR" altLang="en-US" sz="140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본인의 출퇴근 시간 등 매일 </a:t>
                      </a:r>
                      <a:r>
                        <a:rPr lang="en-US" altLang="ko-KR" sz="140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1~2</a:t>
                      </a:r>
                      <a:r>
                        <a:rPr lang="ko-KR" altLang="en-US" sz="140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시간씩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초과결제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이용자 카드 소지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초과결제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보수교육 간 이용자 </a:t>
                      </a:r>
                      <a:r>
                        <a:rPr lang="ko-KR" alt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돌봄은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 가족 지원 </a:t>
                      </a:r>
                      <a:r>
                        <a:rPr lang="ko-KR" altLang="en-US" sz="1400" b="0" kern="1200" spc="-100" baseline="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또는 대체인력을 편성하되 기타 사정으로 </a:t>
                      </a:r>
                      <a:r>
                        <a:rPr lang="ko-KR" altLang="en-US" sz="1400" b="0" kern="1200" spc="-100" baseline="0" dirty="0" err="1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제공인력</a:t>
                      </a:r>
                      <a:r>
                        <a:rPr lang="ko-KR" altLang="en-US" sz="1400" b="0" kern="1200" spc="-100" baseline="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 돌봄이 꼭 필요한 경우 이용자와 </a:t>
                      </a:r>
                      <a:r>
                        <a:rPr lang="ko-KR" altLang="en-US" sz="1400" b="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동행하여 제공기관에서 돌봄을 지원하는 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등 대비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40"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spc="-9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⑧ 직장 출퇴근 지원과 가사지원서비스를 </a:t>
                      </a:r>
                      <a:r>
                        <a:rPr lang="ko-KR" altLang="en-US" sz="1400" b="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받는 이용자는</a:t>
                      </a:r>
                      <a:r>
                        <a:rPr lang="en-US" altLang="ko-KR" sz="1400" b="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고마운 마음에 </a:t>
                      </a:r>
                      <a:r>
                        <a:rPr lang="ko-KR" altLang="en-US" sz="1400" b="0" kern="1200" spc="-50" baseline="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제공인력에게</a:t>
                      </a:r>
                      <a:r>
                        <a:rPr lang="ko-KR" altLang="en-US" sz="1400" b="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바우처 카드를 주며 </a:t>
                      </a:r>
                      <a:r>
                        <a:rPr lang="ko-KR" alt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교통지원금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명목으로 매일 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시간씩 초과로 결제</a:t>
                      </a:r>
                      <a:endParaRPr lang="en-US" altLang="ko-KR" sz="1400" b="0" kern="1200" dirty="0" smtClean="0">
                        <a:solidFill>
                          <a:schemeClr val="dk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하라고 권유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이용자 카드 소지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초과결제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0" marR="0" lvl="0" indent="0" algn="l" defTabSz="95792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KoPub돋움체 Light" panose="02020603020101020101" pitchFamily="18" charset="-127"/>
                        <a:ea typeface="KoPub돋움체 Light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spc="-50" baseline="0" dirty="0" err="1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차량지원에</a:t>
                      </a:r>
                      <a:r>
                        <a:rPr lang="ko-KR" altLang="en-US" sz="1400" b="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 대한 </a:t>
                      </a:r>
                      <a:r>
                        <a:rPr lang="ko-KR" altLang="en-US" sz="1400" b="0" kern="1200" spc="-50" baseline="0" dirty="0" err="1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제공인력의</a:t>
                      </a:r>
                      <a:r>
                        <a:rPr lang="ko-KR" altLang="en-US" sz="1400" b="0" kern="1200" spc="-50" baseline="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 보상심리가 </a:t>
                      </a:r>
                      <a:r>
                        <a:rPr lang="ko-KR" altLang="en-US" sz="1400" b="0" kern="1200" spc="-100" baseline="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작용할 수 있으므로 가급적 장애인 콜택시 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등을 이용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또한 </a:t>
                      </a:r>
                      <a:r>
                        <a:rPr lang="ko-KR" alt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제공인력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 차량 이용 중 </a:t>
                      </a:r>
                      <a:r>
                        <a:rPr lang="ko-KR" altLang="en-US" sz="1400" b="0" kern="1200" spc="-100" baseline="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사고에 따른 인명피해 발생 시 </a:t>
                      </a:r>
                      <a:r>
                        <a:rPr lang="ko-KR" altLang="en-US" sz="1400" b="0" kern="1200" spc="-100" baseline="0" dirty="0" err="1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보상책임이</a:t>
                      </a:r>
                      <a:r>
                        <a:rPr lang="ko-KR" altLang="en-US" sz="1400" b="0" kern="1200" spc="-100" baseline="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spc="-80" baseline="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따르므로 부득이하게 차량 지원이 필요한 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경우라면 보험가입 등 </a:t>
                      </a:r>
                      <a:r>
                        <a:rPr lang="ko-KR" alt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대비체계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 마련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5940000" y="1089240"/>
            <a:ext cx="2988000" cy="45000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779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      기타 장애인활동지원 사업 </a:t>
            </a:r>
            <a:r>
              <a:rPr lang="en-US" altLang="ko-KR" dirty="0" smtClean="0"/>
              <a:t>FAQ</a:t>
            </a:r>
            <a:endParaRPr lang="ko-KR" altLang="en-US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971600" y="2060848"/>
            <a:ext cx="360000" cy="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18" name="직선 연결선 17"/>
          <p:cNvCxnSpPr/>
          <p:nvPr/>
        </p:nvCxnSpPr>
        <p:spPr>
          <a:xfrm flipV="1">
            <a:off x="971600" y="1340768"/>
            <a:ext cx="0" cy="72000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sp>
        <p:nvSpPr>
          <p:cNvPr id="11" name="직사각형 10"/>
          <p:cNvSpPr/>
          <p:nvPr/>
        </p:nvSpPr>
        <p:spPr>
          <a:xfrm>
            <a:off x="1352600" y="1700808"/>
            <a:ext cx="7323856" cy="724064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381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70957" tIns="35479" rIns="70957" bIns="35479" rtlCol="0" anchor="ctr"/>
          <a:lstStyle/>
          <a:p>
            <a:pPr fontAlgn="base" latinLnBrk="1">
              <a:lnSpc>
                <a:spcPct val="130000"/>
              </a:lnSpc>
            </a:pPr>
            <a:r>
              <a:rPr lang="en-US" altLang="ko-K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가능</a:t>
            </a:r>
            <a:r>
              <a:rPr lang="en-US" altLang="ko-K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이용자의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자녀가 만 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6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세 이하인 경우 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 만을 대상으로 양육보조서비스 </a:t>
            </a:r>
            <a:endParaRPr lang="en-US" altLang="ko-KR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</a:t>
            </a:r>
            <a:r>
              <a:rPr lang="ko-KR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가능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416496" y="980727"/>
            <a:ext cx="8259960" cy="432049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rtlCol="0" anchor="ctr"/>
          <a:lstStyle/>
          <a:p>
            <a:pPr marL="144133" indent="-144133" defTabSz="946360" latinLnBrk="1"/>
            <a:r>
              <a:rPr lang="ko-KR" altLang="en-US" sz="1800" b="1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이용자 자녀를 대상으로 양육 </a:t>
            </a:r>
            <a:r>
              <a:rPr lang="ko-KR" altLang="en-US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서비스 </a:t>
            </a:r>
            <a:r>
              <a:rPr lang="ko-KR" altLang="en-US" sz="1800" b="1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</a:t>
            </a:r>
            <a:endParaRPr kumimoji="0" lang="ko-KR" altLang="en-US" sz="1800" b="1" i="0" u="none" strike="noStrike" kern="0" cap="none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itchFamily="18" charset="-127"/>
              <a:sym typeface="Wingdings" pitchFamily="2" charset="2"/>
            </a:endParaRPr>
          </a:p>
        </p:txBody>
      </p:sp>
      <p:sp>
        <p:nvSpPr>
          <p:cNvPr id="6" name="타원형 설명선 5"/>
          <p:cNvSpPr/>
          <p:nvPr/>
        </p:nvSpPr>
        <p:spPr>
          <a:xfrm>
            <a:off x="539552" y="872715"/>
            <a:ext cx="720080" cy="648072"/>
          </a:xfrm>
          <a:prstGeom prst="wedgeEllipseCallout">
            <a:avLst>
              <a:gd name="adj1" fmla="val 71175"/>
              <a:gd name="adj2" fmla="val -16152"/>
            </a:avLst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lIns="0" tIns="35479" rIns="0" bIns="35479" rtlCol="0" anchor="ctr"/>
          <a:lstStyle/>
          <a:p>
            <a:pPr marL="144133" marR="0" lvl="0" indent="-144133" algn="ctr" defTabSz="94636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itchFamily="18" charset="-127"/>
                <a:sym typeface="Wingdings" pitchFamily="2" charset="2"/>
              </a:rPr>
              <a:t>Q1</a:t>
            </a:r>
            <a:endParaRPr kumimoji="0" lang="ko-KR" alt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itchFamily="18" charset="-127"/>
              <a:sym typeface="Wingdings" pitchFamily="2" charset="2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950640" y="3847938"/>
            <a:ext cx="360000" cy="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20" name="직선 연결선 19"/>
          <p:cNvCxnSpPr/>
          <p:nvPr/>
        </p:nvCxnSpPr>
        <p:spPr>
          <a:xfrm flipV="1">
            <a:off x="950640" y="3127858"/>
            <a:ext cx="0" cy="72000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sp>
        <p:nvSpPr>
          <p:cNvPr id="21" name="직사각형 20"/>
          <p:cNvSpPr/>
          <p:nvPr/>
        </p:nvSpPr>
        <p:spPr>
          <a:xfrm>
            <a:off x="1331640" y="3401145"/>
            <a:ext cx="7323856" cy="891951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381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70957" tIns="35479" rIns="70957" bIns="35479" rtlCol="0" anchor="ctr"/>
          <a:lstStyle/>
          <a:p>
            <a:pPr fontAlgn="base" latinLnBrk="1">
              <a:lnSpc>
                <a:spcPct val="130000"/>
              </a:lnSpc>
            </a:pP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en-US" altLang="ko-K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불가능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en-US" altLang="ko-K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서비스는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가족이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아닌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본인만을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위해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제공해야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하고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제공한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endParaRPr lang="en-US" altLang="ko-KR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서비스</a:t>
            </a:r>
            <a:r>
              <a:rPr lang="en-US" altLang="ko-K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내용와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시간을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이용자가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확인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후 </a:t>
            </a:r>
            <a:r>
              <a:rPr lang="en-US" altLang="ko-K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바우처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카드로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결제해야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함</a:t>
            </a:r>
          </a:p>
        </p:txBody>
      </p:sp>
      <p:sp>
        <p:nvSpPr>
          <p:cNvPr id="22" name="모서리가 둥근 직사각형 21"/>
          <p:cNvSpPr/>
          <p:nvPr/>
        </p:nvSpPr>
        <p:spPr>
          <a:xfrm>
            <a:off x="395536" y="2767817"/>
            <a:ext cx="8259960" cy="432049"/>
          </a:xfrm>
          <a:prstGeom prst="roundRect">
            <a:avLst/>
          </a:prstGeom>
          <a:gradFill rotWithShape="1">
            <a:gsLst>
              <a:gs pos="0">
                <a:srgbClr val="72519A"/>
              </a:gs>
              <a:gs pos="0">
                <a:srgbClr val="4BACC6">
                  <a:shade val="93000"/>
                  <a:satMod val="130000"/>
                </a:srgbClr>
              </a:gs>
              <a:gs pos="0">
                <a:srgbClr val="72519A"/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rtlCol="0" anchor="ctr"/>
          <a:lstStyle/>
          <a:p>
            <a:pPr marL="144133" indent="-144133" defTabSz="946360" latinLnBrk="1"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</a:t>
            </a:r>
            <a:r>
              <a:rPr lang="ko-KR" altLang="en-US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이용자가 집에 없는 동안 서비스 </a:t>
            </a:r>
            <a:r>
              <a:rPr lang="ko-KR" altLang="en-US" sz="1800" b="1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</a:t>
            </a:r>
            <a:endParaRPr kumimoji="0" lang="ko-KR" altLang="en-US" sz="1800" b="1" i="0" u="none" strike="noStrike" kern="0" cap="none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itchFamily="18" charset="-127"/>
              <a:sym typeface="Wingdings" pitchFamily="2" charset="2"/>
            </a:endParaRPr>
          </a:p>
        </p:txBody>
      </p:sp>
      <p:sp>
        <p:nvSpPr>
          <p:cNvPr id="23" name="타원형 설명선 22"/>
          <p:cNvSpPr/>
          <p:nvPr/>
        </p:nvSpPr>
        <p:spPr>
          <a:xfrm>
            <a:off x="518592" y="2636912"/>
            <a:ext cx="720080" cy="648072"/>
          </a:xfrm>
          <a:prstGeom prst="wedgeEllipseCallout">
            <a:avLst>
              <a:gd name="adj1" fmla="val 67207"/>
              <a:gd name="adj2" fmla="val 10303"/>
            </a:avLst>
          </a:prstGeom>
          <a:solidFill>
            <a:sysClr val="window" lastClr="FFFFFF"/>
          </a:solidFill>
          <a:ln w="25400" cap="flat" cmpd="sng" algn="ctr">
            <a:solidFill>
              <a:srgbClr val="72519A"/>
            </a:solidFill>
            <a:prstDash val="solid"/>
          </a:ln>
          <a:effectLst/>
        </p:spPr>
        <p:txBody>
          <a:bodyPr lIns="0" tIns="35479" rIns="0" bIns="35479" rtlCol="0" anchor="ctr"/>
          <a:lstStyle/>
          <a:p>
            <a:pPr marL="144133" marR="0" lvl="0" indent="-144133" algn="ctr" defTabSz="94636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itchFamily="18" charset="-127"/>
                <a:sym typeface="Wingdings" pitchFamily="2" charset="2"/>
              </a:rPr>
              <a:t>Q2</a:t>
            </a:r>
            <a:endParaRPr kumimoji="0" lang="ko-KR" altLang="en-US" sz="200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itchFamily="18" charset="-127"/>
              <a:sym typeface="Wingdings" pitchFamily="2" charset="2"/>
            </a:endParaRPr>
          </a:p>
        </p:txBody>
      </p:sp>
      <p:pic>
        <p:nvPicPr>
          <p:cNvPr id="32" name="Picture 3" descr="F:\PNG이미지\Excellence Folder - Librar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000" y="72000"/>
            <a:ext cx="435139" cy="468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3" name="직선 연결선 32"/>
          <p:cNvCxnSpPr/>
          <p:nvPr/>
        </p:nvCxnSpPr>
        <p:spPr>
          <a:xfrm>
            <a:off x="971600" y="5733257"/>
            <a:ext cx="360000" cy="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34" name="직선 연결선 33"/>
          <p:cNvCxnSpPr/>
          <p:nvPr/>
        </p:nvCxnSpPr>
        <p:spPr>
          <a:xfrm flipV="1">
            <a:off x="971600" y="5013177"/>
            <a:ext cx="0" cy="72000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sp>
        <p:nvSpPr>
          <p:cNvPr id="35" name="직사각형 34"/>
          <p:cNvSpPr/>
          <p:nvPr/>
        </p:nvSpPr>
        <p:spPr>
          <a:xfrm>
            <a:off x="1352600" y="5286463"/>
            <a:ext cx="7323856" cy="878841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381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70957" tIns="35479" rIns="70957" bIns="35479" rtlCol="0" anchor="ctr"/>
          <a:lstStyle/>
          <a:p>
            <a:pPr fontAlgn="base" latinLnBrk="1">
              <a:lnSpc>
                <a:spcPct val="130000"/>
              </a:lnSpc>
            </a:pPr>
            <a:r>
              <a:rPr lang="en-US" altLang="ko-KR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불가능</a:t>
            </a:r>
            <a:r>
              <a:rPr lang="en-US" altLang="ko-KR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그 과정에서 보건위생 상 위해가 발생할 우려가 있는 행위로서 의료인이 행하여야 하며 활동지원서비스 내 </a:t>
            </a:r>
            <a:r>
              <a:rPr lang="ko-KR" altLang="en-US" sz="18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방문간호를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이용해야 함</a:t>
            </a:r>
          </a:p>
        </p:txBody>
      </p:sp>
      <p:sp>
        <p:nvSpPr>
          <p:cNvPr id="36" name="모서리가 둥근 직사각형 35"/>
          <p:cNvSpPr/>
          <p:nvPr/>
        </p:nvSpPr>
        <p:spPr>
          <a:xfrm>
            <a:off x="416496" y="4653136"/>
            <a:ext cx="8259960" cy="432049"/>
          </a:xfrm>
          <a:prstGeom prst="round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rtlCol="0" anchor="ctr"/>
          <a:lstStyle/>
          <a:p>
            <a:pPr fontAlgn="base" latinLnBrk="1"/>
            <a:r>
              <a:rPr lang="ko-KR" altLang="en-US" sz="1800" b="1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</a:t>
            </a:r>
            <a:r>
              <a:rPr lang="ko-KR" altLang="en-US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중증장애인인 이용자에 대한 </a:t>
            </a:r>
            <a:r>
              <a:rPr lang="ko-KR" altLang="en-US" sz="1800" b="1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음식투여</a:t>
            </a:r>
            <a:r>
              <a:rPr lang="en-US" altLang="ko-KR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(Feeding), </a:t>
            </a:r>
            <a:r>
              <a:rPr lang="ko-KR" altLang="en-US" sz="1800" b="1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석션</a:t>
            </a:r>
            <a:r>
              <a:rPr lang="en-US" altLang="ko-KR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(Suction) </a:t>
            </a:r>
            <a:r>
              <a:rPr lang="ko-KR" altLang="en-US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등 의료행위</a:t>
            </a:r>
          </a:p>
        </p:txBody>
      </p:sp>
      <p:sp>
        <p:nvSpPr>
          <p:cNvPr id="37" name="타원형 설명선 36"/>
          <p:cNvSpPr/>
          <p:nvPr/>
        </p:nvSpPr>
        <p:spPr>
          <a:xfrm>
            <a:off x="539552" y="4545124"/>
            <a:ext cx="720080" cy="648072"/>
          </a:xfrm>
          <a:prstGeom prst="wedgeEllipseCallout">
            <a:avLst>
              <a:gd name="adj1" fmla="val 71175"/>
              <a:gd name="adj2" fmla="val -16152"/>
            </a:avLst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lIns="0" tIns="35479" rIns="0" bIns="35479" rtlCol="0" anchor="ctr"/>
          <a:lstStyle/>
          <a:p>
            <a:pPr marL="144133" marR="0" lvl="0" indent="-144133" algn="ctr" defTabSz="94636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itchFamily="18" charset="-127"/>
                <a:sym typeface="Wingdings" pitchFamily="2" charset="2"/>
              </a:rPr>
              <a:t>Q3</a:t>
            </a:r>
            <a:endParaRPr kumimoji="0" lang="ko-KR" alt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3563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직선 연결선 38"/>
          <p:cNvCxnSpPr/>
          <p:nvPr/>
        </p:nvCxnSpPr>
        <p:spPr>
          <a:xfrm>
            <a:off x="971600" y="4522230"/>
            <a:ext cx="360000" cy="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40" name="직선 연결선 39"/>
          <p:cNvCxnSpPr/>
          <p:nvPr/>
        </p:nvCxnSpPr>
        <p:spPr>
          <a:xfrm flipV="1">
            <a:off x="971600" y="3802150"/>
            <a:ext cx="0" cy="72000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 </a:t>
            </a:r>
            <a:r>
              <a:rPr lang="ko-KR" altLang="en-US" dirty="0" smtClean="0"/>
              <a:t>     기타 장애인활동지원 사업 </a:t>
            </a:r>
            <a:r>
              <a:rPr lang="en-US" altLang="ko-KR" dirty="0"/>
              <a:t>FAQ</a:t>
            </a:r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1331640" y="4121224"/>
            <a:ext cx="7323856" cy="168403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381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70957" tIns="35479" rIns="70957" bIns="35479" rtlCol="0" anchor="ctr"/>
          <a:lstStyle/>
          <a:p>
            <a:pPr fontAlgn="base" latinLnBrk="1">
              <a:lnSpc>
                <a:spcPct val="130000"/>
              </a:lnSpc>
            </a:pPr>
            <a:r>
              <a:rPr lang="en-US" altLang="ko-KR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기존</a:t>
            </a:r>
            <a:r>
              <a:rPr lang="en-US" altLang="ko-KR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dirty="0" err="1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와상장애인</a:t>
            </a:r>
            <a:r>
              <a:rPr lang="ko-KR" altLang="en-US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등 외출이 어려운 이용자에 한하여 장보기</a:t>
            </a:r>
            <a:r>
              <a:rPr lang="en-US" altLang="ko-KR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심부름 등 </a:t>
            </a:r>
            <a:r>
              <a:rPr lang="ko-KR" altLang="en-US" sz="18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단독 </a:t>
            </a:r>
            <a:r>
              <a:rPr lang="ko-KR" altLang="en-US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서비스 가능</a:t>
            </a:r>
            <a:endParaRPr lang="en-US" altLang="ko-KR" sz="18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fontAlgn="base" latinLnBrk="1">
              <a:lnSpc>
                <a:spcPct val="130000"/>
              </a:lnSpc>
            </a:pPr>
            <a:r>
              <a:rPr lang="en-US" altLang="ko-KR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개정</a:t>
            </a:r>
            <a:r>
              <a:rPr lang="en-US" altLang="ko-KR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이용자의 장애 정도와 무관하게 장보기</a:t>
            </a:r>
            <a:r>
              <a:rPr lang="en-US" altLang="ko-KR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심부름 등 일부에 한하여 </a:t>
            </a:r>
            <a:r>
              <a:rPr lang="ko-KR" altLang="en-US" sz="1800" dirty="0" err="1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</a:t>
            </a:r>
            <a:r>
              <a:rPr lang="ko-KR" altLang="en-US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단독 서비스 가능</a:t>
            </a:r>
            <a:endParaRPr lang="ko-KR" altLang="en-US" sz="18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395536" y="3487897"/>
            <a:ext cx="8259960" cy="432049"/>
          </a:xfrm>
          <a:prstGeom prst="roundRect">
            <a:avLst/>
          </a:prstGeom>
          <a:gradFill rotWithShape="1">
            <a:gsLst>
              <a:gs pos="0">
                <a:srgbClr val="72519A"/>
              </a:gs>
              <a:gs pos="0">
                <a:srgbClr val="4BACC6">
                  <a:shade val="93000"/>
                  <a:satMod val="130000"/>
                </a:srgbClr>
              </a:gs>
              <a:gs pos="0">
                <a:srgbClr val="72519A"/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rtlCol="0" anchor="ctr"/>
          <a:lstStyle/>
          <a:p>
            <a:pPr fontAlgn="base" latinLnBrk="1"/>
            <a:r>
              <a:rPr lang="ko-KR" altLang="en-US" sz="1800" b="1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이용자 </a:t>
            </a:r>
            <a:r>
              <a:rPr lang="ko-KR" altLang="en-US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동행 없이 </a:t>
            </a:r>
            <a:r>
              <a:rPr lang="ko-KR" altLang="en-US" sz="1800" b="1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</a:t>
            </a:r>
            <a:r>
              <a:rPr lang="ko-KR" altLang="en-US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혼자 장을 </a:t>
            </a:r>
            <a:r>
              <a:rPr lang="ko-KR" altLang="en-US" sz="1800" b="1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보거나 심부름을 하는 </a:t>
            </a:r>
            <a:r>
              <a:rPr lang="ko-KR" altLang="en-US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경우</a:t>
            </a:r>
          </a:p>
        </p:txBody>
      </p:sp>
      <p:sp>
        <p:nvSpPr>
          <p:cNvPr id="23" name="타원형 설명선 22"/>
          <p:cNvSpPr/>
          <p:nvPr/>
        </p:nvSpPr>
        <p:spPr>
          <a:xfrm>
            <a:off x="518592" y="3356992"/>
            <a:ext cx="720080" cy="648072"/>
          </a:xfrm>
          <a:prstGeom prst="wedgeEllipseCallout">
            <a:avLst>
              <a:gd name="adj1" fmla="val 67207"/>
              <a:gd name="adj2" fmla="val 10303"/>
            </a:avLst>
          </a:prstGeom>
          <a:solidFill>
            <a:sysClr val="window" lastClr="FFFFFF"/>
          </a:solidFill>
          <a:ln w="25400" cap="flat" cmpd="sng" algn="ctr">
            <a:solidFill>
              <a:srgbClr val="72519A"/>
            </a:solidFill>
            <a:prstDash val="solid"/>
          </a:ln>
          <a:effectLst/>
        </p:spPr>
        <p:txBody>
          <a:bodyPr lIns="0" tIns="35479" rIns="0" bIns="35479" rtlCol="0" anchor="ctr"/>
          <a:lstStyle/>
          <a:p>
            <a:pPr marL="144133" marR="0" lvl="0" indent="-144133" algn="ctr" defTabSz="94636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itchFamily="18" charset="-127"/>
                <a:sym typeface="Wingdings" pitchFamily="2" charset="2"/>
              </a:rPr>
              <a:t>Q5</a:t>
            </a:r>
            <a:endParaRPr kumimoji="0" lang="ko-KR" alt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itchFamily="18" charset="-127"/>
              <a:sym typeface="Wingdings" pitchFamily="2" charset="2"/>
            </a:endParaRPr>
          </a:p>
        </p:txBody>
      </p:sp>
      <p:pic>
        <p:nvPicPr>
          <p:cNvPr id="31" name="Picture 3" descr="F:\PNG이미지\Excellence Folder - Librar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000" y="72000"/>
            <a:ext cx="435139" cy="468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2" name="직선 연결선 31"/>
          <p:cNvCxnSpPr/>
          <p:nvPr/>
        </p:nvCxnSpPr>
        <p:spPr>
          <a:xfrm>
            <a:off x="971600" y="2096853"/>
            <a:ext cx="360000" cy="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33" name="직선 연결선 32"/>
          <p:cNvCxnSpPr/>
          <p:nvPr/>
        </p:nvCxnSpPr>
        <p:spPr>
          <a:xfrm flipV="1">
            <a:off x="971600" y="1376773"/>
            <a:ext cx="0" cy="72000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sp>
        <p:nvSpPr>
          <p:cNvPr id="34" name="직사각형 33"/>
          <p:cNvSpPr/>
          <p:nvPr/>
        </p:nvSpPr>
        <p:spPr>
          <a:xfrm>
            <a:off x="1330831" y="1691170"/>
            <a:ext cx="7323856" cy="144979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381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70957" tIns="35479" rIns="70957" bIns="35479" rtlCol="0" anchor="ctr"/>
          <a:lstStyle/>
          <a:p>
            <a:pPr fontAlgn="base" latinLnBrk="1">
              <a:lnSpc>
                <a:spcPct val="130000"/>
              </a:lnSpc>
            </a:pPr>
            <a:r>
              <a:rPr lang="en-US" altLang="ko-KR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판단필요</a:t>
            </a:r>
            <a:r>
              <a:rPr lang="en-US" altLang="ko-KR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이용자의 활동과 무관한 장소에서의 단순 대기시간은 서비스 시간에 포함되지 않으나 이용자가 수시로 요구하는 서비스 제공을 위해 지정된 장소에서 대기하거나 보조하기 위한 것은 서비스에 </a:t>
            </a:r>
            <a:r>
              <a:rPr lang="ko-KR" altLang="en-US" sz="1800" dirty="0" smtClean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포함될 수 있음</a:t>
            </a:r>
            <a:endParaRPr lang="ko-KR" altLang="en-US" sz="18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416496" y="1016732"/>
            <a:ext cx="8259960" cy="432049"/>
          </a:xfrm>
          <a:prstGeom prst="roundRect">
            <a:avLst/>
          </a:prstGeom>
          <a:gradFill rotWithShape="1">
            <a:gsLst>
              <a:gs pos="100000">
                <a:srgbClr val="C3D035"/>
              </a:gs>
              <a:gs pos="10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rtlCol="0" anchor="ctr"/>
          <a:lstStyle/>
          <a:p>
            <a:pPr marL="144133" indent="-144133" defTabSz="946360" latinLnBrk="1"/>
            <a:r>
              <a:rPr lang="ko-KR" altLang="en-US" sz="1800" b="1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</a:t>
            </a:r>
            <a:r>
              <a:rPr lang="ko-KR" altLang="en-US" sz="1800" b="1" dirty="0" err="1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</a:t>
            </a:r>
            <a:r>
              <a:rPr lang="ko-KR" altLang="en-US" sz="1800" b="1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단순 대기 시간의 서비스 인정 여부</a:t>
            </a:r>
            <a:endParaRPr kumimoji="0" lang="ko-KR" altLang="en-US" sz="1800" b="1" i="0" u="none" strike="noStrike" kern="0" cap="none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itchFamily="18" charset="-127"/>
              <a:sym typeface="Wingdings" pitchFamily="2" charset="2"/>
            </a:endParaRPr>
          </a:p>
        </p:txBody>
      </p:sp>
      <p:sp>
        <p:nvSpPr>
          <p:cNvPr id="36" name="타원형 설명선 35"/>
          <p:cNvSpPr/>
          <p:nvPr/>
        </p:nvSpPr>
        <p:spPr>
          <a:xfrm>
            <a:off x="539552" y="908720"/>
            <a:ext cx="720080" cy="648072"/>
          </a:xfrm>
          <a:prstGeom prst="wedgeEllipseCallout">
            <a:avLst>
              <a:gd name="adj1" fmla="val 71175"/>
              <a:gd name="adj2" fmla="val -16152"/>
            </a:avLst>
          </a:prstGeom>
          <a:solidFill>
            <a:sysClr val="window" lastClr="FFFFFF"/>
          </a:solidFill>
          <a:ln w="25400" cap="flat" cmpd="sng" algn="ctr">
            <a:solidFill>
              <a:srgbClr val="C3D035"/>
            </a:solidFill>
            <a:prstDash val="solid"/>
          </a:ln>
          <a:effectLst/>
        </p:spPr>
        <p:txBody>
          <a:bodyPr lIns="0" tIns="35479" rIns="0" bIns="35479" rtlCol="0" anchor="ctr"/>
          <a:lstStyle/>
          <a:p>
            <a:pPr marL="144133" marR="0" lvl="0" indent="-144133" algn="ctr" defTabSz="94636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itchFamily="18" charset="-127"/>
                <a:sym typeface="Wingdings" pitchFamily="2" charset="2"/>
              </a:rPr>
              <a:t>Q4</a:t>
            </a:r>
            <a:endParaRPr kumimoji="0" lang="ko-KR" alt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4434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</a:t>
            </a:r>
            <a:r>
              <a:rPr lang="ko-KR" altLang="en-US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기타 장애인활동지원 사업 </a:t>
            </a:r>
            <a:r>
              <a:rPr lang="en-US" altLang="ko-KR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FAQ</a:t>
            </a:r>
            <a:endParaRPr lang="ko-KR" altLang="en-US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950640" y="4063962"/>
            <a:ext cx="360000" cy="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20" name="직선 연결선 19"/>
          <p:cNvCxnSpPr/>
          <p:nvPr/>
        </p:nvCxnSpPr>
        <p:spPr>
          <a:xfrm flipV="1">
            <a:off x="950640" y="3343882"/>
            <a:ext cx="0" cy="72000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sp>
        <p:nvSpPr>
          <p:cNvPr id="21" name="직사각형 20"/>
          <p:cNvSpPr/>
          <p:nvPr/>
        </p:nvSpPr>
        <p:spPr>
          <a:xfrm>
            <a:off x="1331640" y="3617169"/>
            <a:ext cx="7323856" cy="1828055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381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70957" tIns="35479" rIns="70957" bIns="35479" rtlCol="0" anchor="ctr"/>
          <a:lstStyle/>
          <a:p>
            <a:pPr fontAlgn="base" latinLnBrk="1">
              <a:lnSpc>
                <a:spcPct val="130000"/>
              </a:lnSpc>
            </a:pPr>
            <a:r>
              <a:rPr lang="en-US" altLang="ko-KR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없음</a:t>
            </a:r>
            <a:r>
              <a:rPr lang="en-US" altLang="ko-KR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이동지원서비스 간 자동차 등 물적 수단을 동원하는 것은 포함되지 않으며 서비스 단가에도 </a:t>
            </a:r>
            <a:r>
              <a:rPr lang="ko-KR" altLang="en-US" sz="18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불포함</a:t>
            </a:r>
            <a:r>
              <a:rPr lang="en-US" altLang="ko-KR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 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또한 사고 발생 시 차량보험과는 별개로 </a:t>
            </a:r>
            <a:r>
              <a:rPr lang="ko-KR" altLang="en-US" sz="18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제공인력이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사고에 대한 모든 책임을 부담해야 하는 사례가 발생할 수 있으므로 장애인콜택시 등 대중교통 이용이 </a:t>
            </a:r>
            <a:r>
              <a:rPr lang="ko-KR" altLang="en-US" sz="18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바람직</a:t>
            </a:r>
            <a:endParaRPr lang="ko-KR" altLang="en-US" sz="18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395536" y="2983841"/>
            <a:ext cx="8259960" cy="517167"/>
          </a:xfrm>
          <a:prstGeom prst="roundRect">
            <a:avLst/>
          </a:prstGeom>
          <a:gradFill rotWithShape="1">
            <a:gsLst>
              <a:gs pos="0">
                <a:srgbClr val="72519A"/>
              </a:gs>
              <a:gs pos="0">
                <a:srgbClr val="4BACC6">
                  <a:shade val="93000"/>
                  <a:satMod val="130000"/>
                </a:srgbClr>
              </a:gs>
              <a:gs pos="0">
                <a:srgbClr val="72519A"/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rtlCol="0" anchor="ctr"/>
          <a:lstStyle/>
          <a:p>
            <a:pPr fontAlgn="base" latinLnBrk="1">
              <a:lnSpc>
                <a:spcPct val="130000"/>
              </a:lnSpc>
            </a:pPr>
            <a:r>
              <a:rPr lang="ko-KR" altLang="en-US" sz="1800" b="1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</a:t>
            </a:r>
            <a:r>
              <a:rPr lang="ko-KR" altLang="en-US" sz="18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제공인력</a:t>
            </a:r>
            <a:r>
              <a:rPr lang="ko-KR" altLang="en-US" sz="18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8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자차로</a:t>
            </a:r>
            <a:r>
              <a:rPr lang="ko-KR" altLang="en-US" sz="18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이동지원서비스 중 사고 시 </a:t>
            </a:r>
            <a:r>
              <a:rPr lang="ko-KR" altLang="en-US" sz="1800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제공기관의</a:t>
            </a:r>
            <a:r>
              <a:rPr lang="ko-KR" altLang="en-US" sz="18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보상 </a:t>
            </a:r>
            <a:r>
              <a:rPr lang="ko-KR" altLang="en-US" sz="1800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의무</a:t>
            </a:r>
            <a:endParaRPr lang="ko-KR" altLang="en-US" sz="18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3" name="타원형 설명선 22"/>
          <p:cNvSpPr/>
          <p:nvPr/>
        </p:nvSpPr>
        <p:spPr>
          <a:xfrm>
            <a:off x="518592" y="2852936"/>
            <a:ext cx="720080" cy="648072"/>
          </a:xfrm>
          <a:prstGeom prst="wedgeEllipseCallout">
            <a:avLst>
              <a:gd name="adj1" fmla="val 67207"/>
              <a:gd name="adj2" fmla="val 10303"/>
            </a:avLst>
          </a:prstGeom>
          <a:solidFill>
            <a:sysClr val="window" lastClr="FFFFFF"/>
          </a:solidFill>
          <a:ln w="25400" cap="flat" cmpd="sng" algn="ctr">
            <a:solidFill>
              <a:srgbClr val="72519A"/>
            </a:solidFill>
            <a:prstDash val="solid"/>
          </a:ln>
          <a:effectLst/>
        </p:spPr>
        <p:txBody>
          <a:bodyPr lIns="0" tIns="35479" rIns="0" bIns="35479" rtlCol="0" anchor="ctr"/>
          <a:lstStyle/>
          <a:p>
            <a:pPr marL="144133" marR="0" lvl="0" indent="-144133" algn="ctr" defTabSz="946360" eaLnBrk="1" fontAlgn="auto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itchFamily="18" charset="-127"/>
                <a:sym typeface="Wingdings" pitchFamily="2" charset="2"/>
              </a:rPr>
              <a:t>Q7</a:t>
            </a:r>
            <a:endParaRPr kumimoji="0" lang="ko-KR" alt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함초롬돋움" pitchFamily="18" charset="-127"/>
              <a:sym typeface="Wingdings" pitchFamily="2" charset="2"/>
            </a:endParaRPr>
          </a:p>
        </p:txBody>
      </p:sp>
      <p:pic>
        <p:nvPicPr>
          <p:cNvPr id="30" name="Picture 3" descr="F:\PNG이미지\Excellence Folder - Librar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000" y="72000"/>
            <a:ext cx="435139" cy="468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1" name="직선 연결선 30"/>
          <p:cNvCxnSpPr/>
          <p:nvPr/>
        </p:nvCxnSpPr>
        <p:spPr>
          <a:xfrm>
            <a:off x="971600" y="2096853"/>
            <a:ext cx="360000" cy="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32" name="직선 연결선 31"/>
          <p:cNvCxnSpPr/>
          <p:nvPr/>
        </p:nvCxnSpPr>
        <p:spPr>
          <a:xfrm flipV="1">
            <a:off x="971600" y="1376773"/>
            <a:ext cx="0" cy="72000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sp>
        <p:nvSpPr>
          <p:cNvPr id="33" name="직사각형 32"/>
          <p:cNvSpPr/>
          <p:nvPr/>
        </p:nvSpPr>
        <p:spPr>
          <a:xfrm>
            <a:off x="1352600" y="1679796"/>
            <a:ext cx="7323856" cy="88510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381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70957" tIns="35479" rIns="70957" bIns="35479" rtlCol="0" anchor="ctr"/>
          <a:lstStyle/>
          <a:p>
            <a:pPr fontAlgn="base" latinLnBrk="1">
              <a:lnSpc>
                <a:spcPct val="130000"/>
              </a:lnSpc>
            </a:pPr>
            <a:r>
              <a:rPr lang="en-US" altLang="ko-KR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8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판단필요</a:t>
            </a:r>
            <a:r>
              <a:rPr lang="en-US" altLang="ko-KR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통상적인 범위의 선물은 가능하나 그 이상의 금품제공은 이용자 </a:t>
            </a:r>
            <a:r>
              <a:rPr lang="ko-KR" altLang="en-US" sz="18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유치행위에</a:t>
            </a:r>
            <a:r>
              <a:rPr lang="ko-KR" altLang="en-US" sz="18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해당될 수 있음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416496" y="1016732"/>
            <a:ext cx="8259960" cy="432049"/>
          </a:xfrm>
          <a:prstGeom prst="roundRect">
            <a:avLst/>
          </a:prstGeom>
          <a:gradFill rotWithShape="1">
            <a:gsLst>
              <a:gs pos="100000">
                <a:srgbClr val="C3D035"/>
              </a:gs>
              <a:gs pos="10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rtlCol="0" anchor="ctr"/>
          <a:lstStyle/>
          <a:p>
            <a:pPr fontAlgn="base" latinLnBrk="1"/>
            <a:r>
              <a:rPr lang="ko-KR" altLang="en-US" sz="1800" b="1" dirty="0" smtClean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</a:t>
            </a:r>
            <a:r>
              <a:rPr lang="ko-KR" altLang="en-US" sz="1800" b="1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제공기관 수익금으로 이용자의 명절 선물 제공 가능 여부 </a:t>
            </a:r>
          </a:p>
        </p:txBody>
      </p:sp>
      <p:sp>
        <p:nvSpPr>
          <p:cNvPr id="35" name="타원형 설명선 34"/>
          <p:cNvSpPr/>
          <p:nvPr/>
        </p:nvSpPr>
        <p:spPr>
          <a:xfrm>
            <a:off x="539552" y="908720"/>
            <a:ext cx="720080" cy="648072"/>
          </a:xfrm>
          <a:prstGeom prst="wedgeEllipseCallout">
            <a:avLst>
              <a:gd name="adj1" fmla="val 71175"/>
              <a:gd name="adj2" fmla="val -16152"/>
            </a:avLst>
          </a:prstGeom>
          <a:solidFill>
            <a:sysClr val="window" lastClr="FFFFFF"/>
          </a:solidFill>
          <a:ln w="25400" cap="flat" cmpd="sng" algn="ctr">
            <a:solidFill>
              <a:srgbClr val="C3D035"/>
            </a:solidFill>
            <a:prstDash val="solid"/>
          </a:ln>
          <a:effectLst/>
        </p:spPr>
        <p:txBody>
          <a:bodyPr lIns="0" tIns="35479" rIns="0" bIns="35479" rtlCol="0" anchor="ctr"/>
          <a:lstStyle/>
          <a:p>
            <a:pPr marL="144133" lvl="0" indent="-144133" algn="ctr" defTabSz="946360" latinLnBrk="1">
              <a:defRPr/>
            </a:pPr>
            <a:r>
              <a:rPr lang="en-US" altLang="ko-KR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  <a:cs typeface="함초롬돋움" pitchFamily="18" charset="-127"/>
                <a:sym typeface="Wingdings" pitchFamily="2" charset="2"/>
              </a:rPr>
              <a:t>Q</a:t>
            </a:r>
            <a:r>
              <a:rPr kumimoji="0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함초롬돋움" pitchFamily="18" charset="-127"/>
                <a:sym typeface="Wingdings" pitchFamily="2" charset="2"/>
              </a:rPr>
              <a:t>6</a:t>
            </a:r>
            <a:endParaRPr kumimoji="0" lang="ko-KR" alt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함초롬돋움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7466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그림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7384"/>
            <a:ext cx="9144000" cy="2143125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" y="3286125"/>
            <a:ext cx="9033480" cy="3563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모서리가 둥근 직사각형 7"/>
          <p:cNvSpPr/>
          <p:nvPr/>
        </p:nvSpPr>
        <p:spPr>
          <a:xfrm>
            <a:off x="278777" y="5166635"/>
            <a:ext cx="5936297" cy="929383"/>
          </a:xfrm>
          <a:prstGeom prst="roundRect">
            <a:avLst>
              <a:gd name="adj" fmla="val 6709"/>
            </a:avLst>
          </a:prstGeom>
          <a:noFill/>
          <a:ln w="28575">
            <a:solidFill>
              <a:srgbClr val="0D6C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78778" y="3126572"/>
            <a:ext cx="4221784" cy="1717728"/>
          </a:xfrm>
          <a:prstGeom prst="roundRect">
            <a:avLst>
              <a:gd name="adj" fmla="val 6709"/>
            </a:avLst>
          </a:prstGeom>
          <a:noFill/>
          <a:ln w="28575">
            <a:solidFill>
              <a:srgbClr val="7EC5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76194" y="2090807"/>
            <a:ext cx="8582085" cy="695715"/>
          </a:xfrm>
          <a:prstGeom prst="roundRect">
            <a:avLst>
              <a:gd name="adj" fmla="val 6709"/>
            </a:avLst>
          </a:prstGeom>
          <a:noFill/>
          <a:ln w="28575">
            <a:solidFill>
              <a:srgbClr val="F59B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2" name="그룹 231"/>
          <p:cNvGrpSpPr/>
          <p:nvPr/>
        </p:nvGrpSpPr>
        <p:grpSpPr>
          <a:xfrm>
            <a:off x="326537" y="1916832"/>
            <a:ext cx="1254591" cy="355338"/>
            <a:chOff x="6909503" y="2079511"/>
            <a:chExt cx="1634812" cy="609191"/>
          </a:xfrm>
        </p:grpSpPr>
        <p:grpSp>
          <p:nvGrpSpPr>
            <p:cNvPr id="3" name="그룹 57"/>
            <p:cNvGrpSpPr/>
            <p:nvPr/>
          </p:nvGrpSpPr>
          <p:grpSpPr>
            <a:xfrm>
              <a:off x="6909503" y="2084499"/>
              <a:ext cx="1634812" cy="604203"/>
              <a:chOff x="726583" y="1503594"/>
              <a:chExt cx="1728545" cy="497911"/>
            </a:xfrm>
          </p:grpSpPr>
          <p:sp>
            <p:nvSpPr>
              <p:cNvPr id="31" name="모서리가 둥근 직사각형 30"/>
              <p:cNvSpPr/>
              <p:nvPr/>
            </p:nvSpPr>
            <p:spPr>
              <a:xfrm>
                <a:off x="726583" y="1503594"/>
                <a:ext cx="1716366" cy="497911"/>
              </a:xfrm>
              <a:prstGeom prst="roundRect">
                <a:avLst/>
              </a:prstGeom>
              <a:gradFill flip="none" rotWithShape="1">
                <a:gsLst>
                  <a:gs pos="7000">
                    <a:srgbClr val="EF7E29"/>
                  </a:gs>
                  <a:gs pos="76000">
                    <a:srgbClr val="FFC943"/>
                  </a:gs>
                </a:gsLst>
                <a:lin ang="16200000" scaled="1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itchFamily="2" charset="2"/>
                  <a:buChar char="v"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grpSp>
            <p:nvGrpSpPr>
              <p:cNvPr id="4" name="그룹 121"/>
              <p:cNvGrpSpPr/>
              <p:nvPr/>
            </p:nvGrpSpPr>
            <p:grpSpPr>
              <a:xfrm>
                <a:off x="1160021" y="1531765"/>
                <a:ext cx="806759" cy="24690"/>
                <a:chOff x="1160021" y="2122416"/>
                <a:chExt cx="806759" cy="24690"/>
              </a:xfrm>
            </p:grpSpPr>
            <p:sp>
              <p:nvSpPr>
                <p:cNvPr id="34" name="Freeform 6"/>
                <p:cNvSpPr>
                  <a:spLocks/>
                </p:cNvSpPr>
                <p:nvPr/>
              </p:nvSpPr>
              <p:spPr bwMode="auto">
                <a:xfrm>
                  <a:off x="1160021" y="2122416"/>
                  <a:ext cx="742493" cy="21968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10" y="0"/>
                    </a:cxn>
                    <a:cxn ang="0">
                      <a:pos x="6" y="14"/>
                    </a:cxn>
                    <a:cxn ang="0">
                      <a:pos x="2" y="30"/>
                    </a:cxn>
                    <a:cxn ang="0">
                      <a:pos x="0" y="46"/>
                    </a:cxn>
                    <a:cxn ang="0">
                      <a:pos x="0" y="62"/>
                    </a:cxn>
                    <a:cxn ang="0">
                      <a:pos x="0" y="62"/>
                    </a:cxn>
                    <a:cxn ang="0">
                      <a:pos x="2" y="82"/>
                    </a:cxn>
                    <a:cxn ang="0">
                      <a:pos x="4" y="102"/>
                    </a:cxn>
                    <a:cxn ang="0">
                      <a:pos x="10" y="122"/>
                    </a:cxn>
                    <a:cxn ang="0">
                      <a:pos x="18" y="142"/>
                    </a:cxn>
                    <a:cxn ang="0">
                      <a:pos x="28" y="162"/>
                    </a:cxn>
                    <a:cxn ang="0">
                      <a:pos x="38" y="180"/>
                    </a:cxn>
                    <a:cxn ang="0">
                      <a:pos x="52" y="198"/>
                    </a:cxn>
                    <a:cxn ang="0">
                      <a:pos x="68" y="216"/>
                    </a:cxn>
                    <a:cxn ang="0">
                      <a:pos x="84" y="234"/>
                    </a:cxn>
                    <a:cxn ang="0">
                      <a:pos x="104" y="252"/>
                    </a:cxn>
                    <a:cxn ang="0">
                      <a:pos x="124" y="268"/>
                    </a:cxn>
                    <a:cxn ang="0">
                      <a:pos x="146" y="284"/>
                    </a:cxn>
                    <a:cxn ang="0">
                      <a:pos x="170" y="300"/>
                    </a:cxn>
                    <a:cxn ang="0">
                      <a:pos x="196" y="316"/>
                    </a:cxn>
                    <a:cxn ang="0">
                      <a:pos x="224" y="330"/>
                    </a:cxn>
                    <a:cxn ang="0">
                      <a:pos x="252" y="344"/>
                    </a:cxn>
                    <a:cxn ang="0">
                      <a:pos x="312" y="370"/>
                    </a:cxn>
                    <a:cxn ang="0">
                      <a:pos x="378" y="392"/>
                    </a:cxn>
                    <a:cxn ang="0">
                      <a:pos x="450" y="412"/>
                    </a:cxn>
                    <a:cxn ang="0">
                      <a:pos x="524" y="430"/>
                    </a:cxn>
                    <a:cxn ang="0">
                      <a:pos x="604" y="444"/>
                    </a:cxn>
                    <a:cxn ang="0">
                      <a:pos x="686" y="452"/>
                    </a:cxn>
                    <a:cxn ang="0">
                      <a:pos x="772" y="458"/>
                    </a:cxn>
                    <a:cxn ang="0">
                      <a:pos x="860" y="462"/>
                    </a:cxn>
                    <a:cxn ang="0">
                      <a:pos x="860" y="462"/>
                    </a:cxn>
                    <a:cxn ang="0">
                      <a:pos x="948" y="458"/>
                    </a:cxn>
                    <a:cxn ang="0">
                      <a:pos x="1032" y="452"/>
                    </a:cxn>
                    <a:cxn ang="0">
                      <a:pos x="1116" y="444"/>
                    </a:cxn>
                    <a:cxn ang="0">
                      <a:pos x="1194" y="430"/>
                    </a:cxn>
                    <a:cxn ang="0">
                      <a:pos x="1270" y="412"/>
                    </a:cxn>
                    <a:cxn ang="0">
                      <a:pos x="1340" y="392"/>
                    </a:cxn>
                    <a:cxn ang="0">
                      <a:pos x="1406" y="370"/>
                    </a:cxn>
                    <a:cxn ang="0">
                      <a:pos x="1468" y="344"/>
                    </a:cxn>
                    <a:cxn ang="0">
                      <a:pos x="1496" y="330"/>
                    </a:cxn>
                    <a:cxn ang="0">
                      <a:pos x="1522" y="316"/>
                    </a:cxn>
                    <a:cxn ang="0">
                      <a:pos x="1548" y="300"/>
                    </a:cxn>
                    <a:cxn ang="0">
                      <a:pos x="1572" y="284"/>
                    </a:cxn>
                    <a:cxn ang="0">
                      <a:pos x="1594" y="268"/>
                    </a:cxn>
                    <a:cxn ang="0">
                      <a:pos x="1616" y="252"/>
                    </a:cxn>
                    <a:cxn ang="0">
                      <a:pos x="1634" y="234"/>
                    </a:cxn>
                    <a:cxn ang="0">
                      <a:pos x="1652" y="216"/>
                    </a:cxn>
                    <a:cxn ang="0">
                      <a:pos x="1666" y="198"/>
                    </a:cxn>
                    <a:cxn ang="0">
                      <a:pos x="1680" y="180"/>
                    </a:cxn>
                    <a:cxn ang="0">
                      <a:pos x="1692" y="162"/>
                    </a:cxn>
                    <a:cxn ang="0">
                      <a:pos x="1702" y="142"/>
                    </a:cxn>
                    <a:cxn ang="0">
                      <a:pos x="1710" y="122"/>
                    </a:cxn>
                    <a:cxn ang="0">
                      <a:pos x="1714" y="102"/>
                    </a:cxn>
                    <a:cxn ang="0">
                      <a:pos x="1718" y="82"/>
                    </a:cxn>
                    <a:cxn ang="0">
                      <a:pos x="1718" y="62"/>
                    </a:cxn>
                    <a:cxn ang="0">
                      <a:pos x="1718" y="62"/>
                    </a:cxn>
                    <a:cxn ang="0">
                      <a:pos x="1718" y="46"/>
                    </a:cxn>
                    <a:cxn ang="0">
                      <a:pos x="1716" y="30"/>
                    </a:cxn>
                    <a:cxn ang="0">
                      <a:pos x="1714" y="14"/>
                    </a:cxn>
                    <a:cxn ang="0">
                      <a:pos x="1708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718" h="462">
                      <a:moveTo>
                        <a:pt x="10" y="0"/>
                      </a:moveTo>
                      <a:lnTo>
                        <a:pt x="10" y="0"/>
                      </a:lnTo>
                      <a:lnTo>
                        <a:pt x="6" y="14"/>
                      </a:lnTo>
                      <a:lnTo>
                        <a:pt x="2" y="30"/>
                      </a:lnTo>
                      <a:lnTo>
                        <a:pt x="0" y="46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2" y="82"/>
                      </a:lnTo>
                      <a:lnTo>
                        <a:pt x="4" y="102"/>
                      </a:lnTo>
                      <a:lnTo>
                        <a:pt x="10" y="122"/>
                      </a:lnTo>
                      <a:lnTo>
                        <a:pt x="18" y="142"/>
                      </a:lnTo>
                      <a:lnTo>
                        <a:pt x="28" y="162"/>
                      </a:lnTo>
                      <a:lnTo>
                        <a:pt x="38" y="180"/>
                      </a:lnTo>
                      <a:lnTo>
                        <a:pt x="52" y="198"/>
                      </a:lnTo>
                      <a:lnTo>
                        <a:pt x="68" y="216"/>
                      </a:lnTo>
                      <a:lnTo>
                        <a:pt x="84" y="234"/>
                      </a:lnTo>
                      <a:lnTo>
                        <a:pt x="104" y="252"/>
                      </a:lnTo>
                      <a:lnTo>
                        <a:pt x="124" y="268"/>
                      </a:lnTo>
                      <a:lnTo>
                        <a:pt x="146" y="284"/>
                      </a:lnTo>
                      <a:lnTo>
                        <a:pt x="170" y="300"/>
                      </a:lnTo>
                      <a:lnTo>
                        <a:pt x="196" y="316"/>
                      </a:lnTo>
                      <a:lnTo>
                        <a:pt x="224" y="330"/>
                      </a:lnTo>
                      <a:lnTo>
                        <a:pt x="252" y="344"/>
                      </a:lnTo>
                      <a:lnTo>
                        <a:pt x="312" y="370"/>
                      </a:lnTo>
                      <a:lnTo>
                        <a:pt x="378" y="392"/>
                      </a:lnTo>
                      <a:lnTo>
                        <a:pt x="450" y="412"/>
                      </a:lnTo>
                      <a:lnTo>
                        <a:pt x="524" y="430"/>
                      </a:lnTo>
                      <a:lnTo>
                        <a:pt x="604" y="444"/>
                      </a:lnTo>
                      <a:lnTo>
                        <a:pt x="686" y="452"/>
                      </a:lnTo>
                      <a:lnTo>
                        <a:pt x="772" y="458"/>
                      </a:lnTo>
                      <a:lnTo>
                        <a:pt x="860" y="462"/>
                      </a:lnTo>
                      <a:lnTo>
                        <a:pt x="860" y="462"/>
                      </a:lnTo>
                      <a:lnTo>
                        <a:pt x="948" y="458"/>
                      </a:lnTo>
                      <a:lnTo>
                        <a:pt x="1032" y="452"/>
                      </a:lnTo>
                      <a:lnTo>
                        <a:pt x="1116" y="444"/>
                      </a:lnTo>
                      <a:lnTo>
                        <a:pt x="1194" y="430"/>
                      </a:lnTo>
                      <a:lnTo>
                        <a:pt x="1270" y="412"/>
                      </a:lnTo>
                      <a:lnTo>
                        <a:pt x="1340" y="392"/>
                      </a:lnTo>
                      <a:lnTo>
                        <a:pt x="1406" y="370"/>
                      </a:lnTo>
                      <a:lnTo>
                        <a:pt x="1468" y="344"/>
                      </a:lnTo>
                      <a:lnTo>
                        <a:pt x="1496" y="330"/>
                      </a:lnTo>
                      <a:lnTo>
                        <a:pt x="1522" y="316"/>
                      </a:lnTo>
                      <a:lnTo>
                        <a:pt x="1548" y="300"/>
                      </a:lnTo>
                      <a:lnTo>
                        <a:pt x="1572" y="284"/>
                      </a:lnTo>
                      <a:lnTo>
                        <a:pt x="1594" y="268"/>
                      </a:lnTo>
                      <a:lnTo>
                        <a:pt x="1616" y="252"/>
                      </a:lnTo>
                      <a:lnTo>
                        <a:pt x="1634" y="234"/>
                      </a:lnTo>
                      <a:lnTo>
                        <a:pt x="1652" y="216"/>
                      </a:lnTo>
                      <a:lnTo>
                        <a:pt x="1666" y="198"/>
                      </a:lnTo>
                      <a:lnTo>
                        <a:pt x="1680" y="180"/>
                      </a:lnTo>
                      <a:lnTo>
                        <a:pt x="1692" y="162"/>
                      </a:lnTo>
                      <a:lnTo>
                        <a:pt x="1702" y="142"/>
                      </a:lnTo>
                      <a:lnTo>
                        <a:pt x="1710" y="122"/>
                      </a:lnTo>
                      <a:lnTo>
                        <a:pt x="1714" y="102"/>
                      </a:lnTo>
                      <a:lnTo>
                        <a:pt x="1718" y="82"/>
                      </a:lnTo>
                      <a:lnTo>
                        <a:pt x="1718" y="62"/>
                      </a:lnTo>
                      <a:lnTo>
                        <a:pt x="1718" y="62"/>
                      </a:lnTo>
                      <a:lnTo>
                        <a:pt x="1718" y="46"/>
                      </a:lnTo>
                      <a:lnTo>
                        <a:pt x="1716" y="30"/>
                      </a:lnTo>
                      <a:lnTo>
                        <a:pt x="1714" y="14"/>
                      </a:lnTo>
                      <a:lnTo>
                        <a:pt x="1708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1">
                        <a:alpha val="80000"/>
                      </a:schemeClr>
                    </a:gs>
                    <a:gs pos="100000">
                      <a:srgbClr val="000000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35" name="Freeform 6"/>
                <p:cNvSpPr>
                  <a:spLocks/>
                </p:cNvSpPr>
                <p:nvPr/>
              </p:nvSpPr>
              <p:spPr bwMode="auto">
                <a:xfrm>
                  <a:off x="1213930" y="2128128"/>
                  <a:ext cx="752850" cy="18978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10" y="0"/>
                    </a:cxn>
                    <a:cxn ang="0">
                      <a:pos x="6" y="14"/>
                    </a:cxn>
                    <a:cxn ang="0">
                      <a:pos x="2" y="30"/>
                    </a:cxn>
                    <a:cxn ang="0">
                      <a:pos x="0" y="46"/>
                    </a:cxn>
                    <a:cxn ang="0">
                      <a:pos x="0" y="62"/>
                    </a:cxn>
                    <a:cxn ang="0">
                      <a:pos x="0" y="62"/>
                    </a:cxn>
                    <a:cxn ang="0">
                      <a:pos x="2" y="82"/>
                    </a:cxn>
                    <a:cxn ang="0">
                      <a:pos x="4" y="102"/>
                    </a:cxn>
                    <a:cxn ang="0">
                      <a:pos x="10" y="122"/>
                    </a:cxn>
                    <a:cxn ang="0">
                      <a:pos x="18" y="142"/>
                    </a:cxn>
                    <a:cxn ang="0">
                      <a:pos x="28" y="162"/>
                    </a:cxn>
                    <a:cxn ang="0">
                      <a:pos x="38" y="180"/>
                    </a:cxn>
                    <a:cxn ang="0">
                      <a:pos x="52" y="198"/>
                    </a:cxn>
                    <a:cxn ang="0">
                      <a:pos x="68" y="216"/>
                    </a:cxn>
                    <a:cxn ang="0">
                      <a:pos x="84" y="234"/>
                    </a:cxn>
                    <a:cxn ang="0">
                      <a:pos x="104" y="252"/>
                    </a:cxn>
                    <a:cxn ang="0">
                      <a:pos x="124" y="268"/>
                    </a:cxn>
                    <a:cxn ang="0">
                      <a:pos x="146" y="284"/>
                    </a:cxn>
                    <a:cxn ang="0">
                      <a:pos x="170" y="300"/>
                    </a:cxn>
                    <a:cxn ang="0">
                      <a:pos x="196" y="316"/>
                    </a:cxn>
                    <a:cxn ang="0">
                      <a:pos x="224" y="330"/>
                    </a:cxn>
                    <a:cxn ang="0">
                      <a:pos x="252" y="344"/>
                    </a:cxn>
                    <a:cxn ang="0">
                      <a:pos x="312" y="370"/>
                    </a:cxn>
                    <a:cxn ang="0">
                      <a:pos x="378" y="392"/>
                    </a:cxn>
                    <a:cxn ang="0">
                      <a:pos x="450" y="412"/>
                    </a:cxn>
                    <a:cxn ang="0">
                      <a:pos x="524" y="430"/>
                    </a:cxn>
                    <a:cxn ang="0">
                      <a:pos x="604" y="444"/>
                    </a:cxn>
                    <a:cxn ang="0">
                      <a:pos x="686" y="452"/>
                    </a:cxn>
                    <a:cxn ang="0">
                      <a:pos x="772" y="458"/>
                    </a:cxn>
                    <a:cxn ang="0">
                      <a:pos x="860" y="462"/>
                    </a:cxn>
                    <a:cxn ang="0">
                      <a:pos x="860" y="462"/>
                    </a:cxn>
                    <a:cxn ang="0">
                      <a:pos x="948" y="458"/>
                    </a:cxn>
                    <a:cxn ang="0">
                      <a:pos x="1032" y="452"/>
                    </a:cxn>
                    <a:cxn ang="0">
                      <a:pos x="1116" y="444"/>
                    </a:cxn>
                    <a:cxn ang="0">
                      <a:pos x="1194" y="430"/>
                    </a:cxn>
                    <a:cxn ang="0">
                      <a:pos x="1270" y="412"/>
                    </a:cxn>
                    <a:cxn ang="0">
                      <a:pos x="1340" y="392"/>
                    </a:cxn>
                    <a:cxn ang="0">
                      <a:pos x="1406" y="370"/>
                    </a:cxn>
                    <a:cxn ang="0">
                      <a:pos x="1468" y="344"/>
                    </a:cxn>
                    <a:cxn ang="0">
                      <a:pos x="1496" y="330"/>
                    </a:cxn>
                    <a:cxn ang="0">
                      <a:pos x="1522" y="316"/>
                    </a:cxn>
                    <a:cxn ang="0">
                      <a:pos x="1548" y="300"/>
                    </a:cxn>
                    <a:cxn ang="0">
                      <a:pos x="1572" y="284"/>
                    </a:cxn>
                    <a:cxn ang="0">
                      <a:pos x="1594" y="268"/>
                    </a:cxn>
                    <a:cxn ang="0">
                      <a:pos x="1616" y="252"/>
                    </a:cxn>
                    <a:cxn ang="0">
                      <a:pos x="1634" y="234"/>
                    </a:cxn>
                    <a:cxn ang="0">
                      <a:pos x="1652" y="216"/>
                    </a:cxn>
                    <a:cxn ang="0">
                      <a:pos x="1666" y="198"/>
                    </a:cxn>
                    <a:cxn ang="0">
                      <a:pos x="1680" y="180"/>
                    </a:cxn>
                    <a:cxn ang="0">
                      <a:pos x="1692" y="162"/>
                    </a:cxn>
                    <a:cxn ang="0">
                      <a:pos x="1702" y="142"/>
                    </a:cxn>
                    <a:cxn ang="0">
                      <a:pos x="1710" y="122"/>
                    </a:cxn>
                    <a:cxn ang="0">
                      <a:pos x="1714" y="102"/>
                    </a:cxn>
                    <a:cxn ang="0">
                      <a:pos x="1718" y="82"/>
                    </a:cxn>
                    <a:cxn ang="0">
                      <a:pos x="1718" y="62"/>
                    </a:cxn>
                    <a:cxn ang="0">
                      <a:pos x="1718" y="62"/>
                    </a:cxn>
                    <a:cxn ang="0">
                      <a:pos x="1718" y="46"/>
                    </a:cxn>
                    <a:cxn ang="0">
                      <a:pos x="1716" y="30"/>
                    </a:cxn>
                    <a:cxn ang="0">
                      <a:pos x="1714" y="14"/>
                    </a:cxn>
                    <a:cxn ang="0">
                      <a:pos x="1708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718" h="462">
                      <a:moveTo>
                        <a:pt x="10" y="0"/>
                      </a:moveTo>
                      <a:lnTo>
                        <a:pt x="10" y="0"/>
                      </a:lnTo>
                      <a:lnTo>
                        <a:pt x="6" y="14"/>
                      </a:lnTo>
                      <a:lnTo>
                        <a:pt x="2" y="30"/>
                      </a:lnTo>
                      <a:lnTo>
                        <a:pt x="0" y="46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2" y="82"/>
                      </a:lnTo>
                      <a:lnTo>
                        <a:pt x="4" y="102"/>
                      </a:lnTo>
                      <a:lnTo>
                        <a:pt x="10" y="122"/>
                      </a:lnTo>
                      <a:lnTo>
                        <a:pt x="18" y="142"/>
                      </a:lnTo>
                      <a:lnTo>
                        <a:pt x="28" y="162"/>
                      </a:lnTo>
                      <a:lnTo>
                        <a:pt x="38" y="180"/>
                      </a:lnTo>
                      <a:lnTo>
                        <a:pt x="52" y="198"/>
                      </a:lnTo>
                      <a:lnTo>
                        <a:pt x="68" y="216"/>
                      </a:lnTo>
                      <a:lnTo>
                        <a:pt x="84" y="234"/>
                      </a:lnTo>
                      <a:lnTo>
                        <a:pt x="104" y="252"/>
                      </a:lnTo>
                      <a:lnTo>
                        <a:pt x="124" y="268"/>
                      </a:lnTo>
                      <a:lnTo>
                        <a:pt x="146" y="284"/>
                      </a:lnTo>
                      <a:lnTo>
                        <a:pt x="170" y="300"/>
                      </a:lnTo>
                      <a:lnTo>
                        <a:pt x="196" y="316"/>
                      </a:lnTo>
                      <a:lnTo>
                        <a:pt x="224" y="330"/>
                      </a:lnTo>
                      <a:lnTo>
                        <a:pt x="252" y="344"/>
                      </a:lnTo>
                      <a:lnTo>
                        <a:pt x="312" y="370"/>
                      </a:lnTo>
                      <a:lnTo>
                        <a:pt x="378" y="392"/>
                      </a:lnTo>
                      <a:lnTo>
                        <a:pt x="450" y="412"/>
                      </a:lnTo>
                      <a:lnTo>
                        <a:pt x="524" y="430"/>
                      </a:lnTo>
                      <a:lnTo>
                        <a:pt x="604" y="444"/>
                      </a:lnTo>
                      <a:lnTo>
                        <a:pt x="686" y="452"/>
                      </a:lnTo>
                      <a:lnTo>
                        <a:pt x="772" y="458"/>
                      </a:lnTo>
                      <a:lnTo>
                        <a:pt x="860" y="462"/>
                      </a:lnTo>
                      <a:lnTo>
                        <a:pt x="860" y="462"/>
                      </a:lnTo>
                      <a:lnTo>
                        <a:pt x="948" y="458"/>
                      </a:lnTo>
                      <a:lnTo>
                        <a:pt x="1032" y="452"/>
                      </a:lnTo>
                      <a:lnTo>
                        <a:pt x="1116" y="444"/>
                      </a:lnTo>
                      <a:lnTo>
                        <a:pt x="1194" y="430"/>
                      </a:lnTo>
                      <a:lnTo>
                        <a:pt x="1270" y="412"/>
                      </a:lnTo>
                      <a:lnTo>
                        <a:pt x="1340" y="392"/>
                      </a:lnTo>
                      <a:lnTo>
                        <a:pt x="1406" y="370"/>
                      </a:lnTo>
                      <a:lnTo>
                        <a:pt x="1468" y="344"/>
                      </a:lnTo>
                      <a:lnTo>
                        <a:pt x="1496" y="330"/>
                      </a:lnTo>
                      <a:lnTo>
                        <a:pt x="1522" y="316"/>
                      </a:lnTo>
                      <a:lnTo>
                        <a:pt x="1548" y="300"/>
                      </a:lnTo>
                      <a:lnTo>
                        <a:pt x="1572" y="284"/>
                      </a:lnTo>
                      <a:lnTo>
                        <a:pt x="1594" y="268"/>
                      </a:lnTo>
                      <a:lnTo>
                        <a:pt x="1616" y="252"/>
                      </a:lnTo>
                      <a:lnTo>
                        <a:pt x="1634" y="234"/>
                      </a:lnTo>
                      <a:lnTo>
                        <a:pt x="1652" y="216"/>
                      </a:lnTo>
                      <a:lnTo>
                        <a:pt x="1666" y="198"/>
                      </a:lnTo>
                      <a:lnTo>
                        <a:pt x="1680" y="180"/>
                      </a:lnTo>
                      <a:lnTo>
                        <a:pt x="1692" y="162"/>
                      </a:lnTo>
                      <a:lnTo>
                        <a:pt x="1702" y="142"/>
                      </a:lnTo>
                      <a:lnTo>
                        <a:pt x="1710" y="122"/>
                      </a:lnTo>
                      <a:lnTo>
                        <a:pt x="1714" y="102"/>
                      </a:lnTo>
                      <a:lnTo>
                        <a:pt x="1718" y="82"/>
                      </a:lnTo>
                      <a:lnTo>
                        <a:pt x="1718" y="62"/>
                      </a:lnTo>
                      <a:lnTo>
                        <a:pt x="1718" y="62"/>
                      </a:lnTo>
                      <a:lnTo>
                        <a:pt x="1718" y="46"/>
                      </a:lnTo>
                      <a:lnTo>
                        <a:pt x="1716" y="30"/>
                      </a:lnTo>
                      <a:lnTo>
                        <a:pt x="1714" y="14"/>
                      </a:lnTo>
                      <a:lnTo>
                        <a:pt x="1708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1">
                        <a:alpha val="80000"/>
                      </a:schemeClr>
                    </a:gs>
                    <a:gs pos="100000">
                      <a:srgbClr val="000000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sp>
            <p:nvSpPr>
              <p:cNvPr id="33" name="모서리가 둥근 직사각형 32"/>
              <p:cNvSpPr/>
              <p:nvPr/>
            </p:nvSpPr>
            <p:spPr>
              <a:xfrm>
                <a:off x="738762" y="1503596"/>
                <a:ext cx="1716366" cy="238708"/>
              </a:xfrm>
              <a:prstGeom prst="roundRect">
                <a:avLst/>
              </a:prstGeom>
              <a:solidFill>
                <a:schemeClr val="bg1">
                  <a:alpha val="17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extrusionH="76200">
                <a:bevelT w="0" h="0"/>
                <a:bevelB w="0" h="0"/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sp>
          <p:nvSpPr>
            <p:cNvPr id="30" name="직사각형 29"/>
            <p:cNvSpPr/>
            <p:nvPr/>
          </p:nvSpPr>
          <p:spPr>
            <a:xfrm>
              <a:off x="6926690" y="2079511"/>
              <a:ext cx="1603168" cy="4673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ctr" defTabSz="914400" rtl="0" eaLnBrk="1" fontAlgn="auto" latinLnBrk="1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" pitchFamily="34" charset="0"/>
                  <a:ea typeface="HY견고딕" pitchFamily="18" charset="-127"/>
                  <a:cs typeface="Arial" pitchFamily="34" charset="0"/>
                </a:rPr>
                <a:t>신고인</a:t>
              </a:r>
              <a:endPara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grpSp>
        <p:nvGrpSpPr>
          <p:cNvPr id="5" name="그룹 231"/>
          <p:cNvGrpSpPr/>
          <p:nvPr/>
        </p:nvGrpSpPr>
        <p:grpSpPr>
          <a:xfrm>
            <a:off x="328584" y="2924944"/>
            <a:ext cx="1243020" cy="385765"/>
            <a:chOff x="6909503" y="2084499"/>
            <a:chExt cx="1634812" cy="604203"/>
          </a:xfrm>
        </p:grpSpPr>
        <p:grpSp>
          <p:nvGrpSpPr>
            <p:cNvPr id="6" name="그룹 57"/>
            <p:cNvGrpSpPr/>
            <p:nvPr/>
          </p:nvGrpSpPr>
          <p:grpSpPr>
            <a:xfrm>
              <a:off x="6909503" y="2084499"/>
              <a:ext cx="1634812" cy="604203"/>
              <a:chOff x="726583" y="1503594"/>
              <a:chExt cx="1728545" cy="497911"/>
            </a:xfrm>
          </p:grpSpPr>
          <p:sp>
            <p:nvSpPr>
              <p:cNvPr id="24" name="모서리가 둥근 직사각형 23"/>
              <p:cNvSpPr/>
              <p:nvPr/>
            </p:nvSpPr>
            <p:spPr>
              <a:xfrm>
                <a:off x="726583" y="1503594"/>
                <a:ext cx="1716366" cy="497911"/>
              </a:xfrm>
              <a:prstGeom prst="roundRect">
                <a:avLst/>
              </a:prstGeom>
              <a:gradFill flip="none" rotWithShape="1">
                <a:gsLst>
                  <a:gs pos="88000">
                    <a:srgbClr val="AAE600"/>
                  </a:gs>
                  <a:gs pos="0">
                    <a:srgbClr val="6C9200"/>
                  </a:gs>
                </a:gsLst>
                <a:lin ang="16200000" scaled="1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381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itchFamily="2" charset="2"/>
                  <a:buChar char="v"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grpSp>
            <p:nvGrpSpPr>
              <p:cNvPr id="7" name="그룹 121"/>
              <p:cNvGrpSpPr/>
              <p:nvPr/>
            </p:nvGrpSpPr>
            <p:grpSpPr>
              <a:xfrm>
                <a:off x="1160021" y="1531765"/>
                <a:ext cx="806759" cy="24690"/>
                <a:chOff x="1160021" y="2122416"/>
                <a:chExt cx="806759" cy="24690"/>
              </a:xfrm>
            </p:grpSpPr>
            <p:sp>
              <p:nvSpPr>
                <p:cNvPr id="27" name="Freeform 6"/>
                <p:cNvSpPr>
                  <a:spLocks/>
                </p:cNvSpPr>
                <p:nvPr/>
              </p:nvSpPr>
              <p:spPr bwMode="auto">
                <a:xfrm>
                  <a:off x="1160021" y="2122416"/>
                  <a:ext cx="742493" cy="21968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10" y="0"/>
                    </a:cxn>
                    <a:cxn ang="0">
                      <a:pos x="6" y="14"/>
                    </a:cxn>
                    <a:cxn ang="0">
                      <a:pos x="2" y="30"/>
                    </a:cxn>
                    <a:cxn ang="0">
                      <a:pos x="0" y="46"/>
                    </a:cxn>
                    <a:cxn ang="0">
                      <a:pos x="0" y="62"/>
                    </a:cxn>
                    <a:cxn ang="0">
                      <a:pos x="0" y="62"/>
                    </a:cxn>
                    <a:cxn ang="0">
                      <a:pos x="2" y="82"/>
                    </a:cxn>
                    <a:cxn ang="0">
                      <a:pos x="4" y="102"/>
                    </a:cxn>
                    <a:cxn ang="0">
                      <a:pos x="10" y="122"/>
                    </a:cxn>
                    <a:cxn ang="0">
                      <a:pos x="18" y="142"/>
                    </a:cxn>
                    <a:cxn ang="0">
                      <a:pos x="28" y="162"/>
                    </a:cxn>
                    <a:cxn ang="0">
                      <a:pos x="38" y="180"/>
                    </a:cxn>
                    <a:cxn ang="0">
                      <a:pos x="52" y="198"/>
                    </a:cxn>
                    <a:cxn ang="0">
                      <a:pos x="68" y="216"/>
                    </a:cxn>
                    <a:cxn ang="0">
                      <a:pos x="84" y="234"/>
                    </a:cxn>
                    <a:cxn ang="0">
                      <a:pos x="104" y="252"/>
                    </a:cxn>
                    <a:cxn ang="0">
                      <a:pos x="124" y="268"/>
                    </a:cxn>
                    <a:cxn ang="0">
                      <a:pos x="146" y="284"/>
                    </a:cxn>
                    <a:cxn ang="0">
                      <a:pos x="170" y="300"/>
                    </a:cxn>
                    <a:cxn ang="0">
                      <a:pos x="196" y="316"/>
                    </a:cxn>
                    <a:cxn ang="0">
                      <a:pos x="224" y="330"/>
                    </a:cxn>
                    <a:cxn ang="0">
                      <a:pos x="252" y="344"/>
                    </a:cxn>
                    <a:cxn ang="0">
                      <a:pos x="312" y="370"/>
                    </a:cxn>
                    <a:cxn ang="0">
                      <a:pos x="378" y="392"/>
                    </a:cxn>
                    <a:cxn ang="0">
                      <a:pos x="450" y="412"/>
                    </a:cxn>
                    <a:cxn ang="0">
                      <a:pos x="524" y="430"/>
                    </a:cxn>
                    <a:cxn ang="0">
                      <a:pos x="604" y="444"/>
                    </a:cxn>
                    <a:cxn ang="0">
                      <a:pos x="686" y="452"/>
                    </a:cxn>
                    <a:cxn ang="0">
                      <a:pos x="772" y="458"/>
                    </a:cxn>
                    <a:cxn ang="0">
                      <a:pos x="860" y="462"/>
                    </a:cxn>
                    <a:cxn ang="0">
                      <a:pos x="860" y="462"/>
                    </a:cxn>
                    <a:cxn ang="0">
                      <a:pos x="948" y="458"/>
                    </a:cxn>
                    <a:cxn ang="0">
                      <a:pos x="1032" y="452"/>
                    </a:cxn>
                    <a:cxn ang="0">
                      <a:pos x="1116" y="444"/>
                    </a:cxn>
                    <a:cxn ang="0">
                      <a:pos x="1194" y="430"/>
                    </a:cxn>
                    <a:cxn ang="0">
                      <a:pos x="1270" y="412"/>
                    </a:cxn>
                    <a:cxn ang="0">
                      <a:pos x="1340" y="392"/>
                    </a:cxn>
                    <a:cxn ang="0">
                      <a:pos x="1406" y="370"/>
                    </a:cxn>
                    <a:cxn ang="0">
                      <a:pos x="1468" y="344"/>
                    </a:cxn>
                    <a:cxn ang="0">
                      <a:pos x="1496" y="330"/>
                    </a:cxn>
                    <a:cxn ang="0">
                      <a:pos x="1522" y="316"/>
                    </a:cxn>
                    <a:cxn ang="0">
                      <a:pos x="1548" y="300"/>
                    </a:cxn>
                    <a:cxn ang="0">
                      <a:pos x="1572" y="284"/>
                    </a:cxn>
                    <a:cxn ang="0">
                      <a:pos x="1594" y="268"/>
                    </a:cxn>
                    <a:cxn ang="0">
                      <a:pos x="1616" y="252"/>
                    </a:cxn>
                    <a:cxn ang="0">
                      <a:pos x="1634" y="234"/>
                    </a:cxn>
                    <a:cxn ang="0">
                      <a:pos x="1652" y="216"/>
                    </a:cxn>
                    <a:cxn ang="0">
                      <a:pos x="1666" y="198"/>
                    </a:cxn>
                    <a:cxn ang="0">
                      <a:pos x="1680" y="180"/>
                    </a:cxn>
                    <a:cxn ang="0">
                      <a:pos x="1692" y="162"/>
                    </a:cxn>
                    <a:cxn ang="0">
                      <a:pos x="1702" y="142"/>
                    </a:cxn>
                    <a:cxn ang="0">
                      <a:pos x="1710" y="122"/>
                    </a:cxn>
                    <a:cxn ang="0">
                      <a:pos x="1714" y="102"/>
                    </a:cxn>
                    <a:cxn ang="0">
                      <a:pos x="1718" y="82"/>
                    </a:cxn>
                    <a:cxn ang="0">
                      <a:pos x="1718" y="62"/>
                    </a:cxn>
                    <a:cxn ang="0">
                      <a:pos x="1718" y="62"/>
                    </a:cxn>
                    <a:cxn ang="0">
                      <a:pos x="1718" y="46"/>
                    </a:cxn>
                    <a:cxn ang="0">
                      <a:pos x="1716" y="30"/>
                    </a:cxn>
                    <a:cxn ang="0">
                      <a:pos x="1714" y="14"/>
                    </a:cxn>
                    <a:cxn ang="0">
                      <a:pos x="1708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718" h="462">
                      <a:moveTo>
                        <a:pt x="10" y="0"/>
                      </a:moveTo>
                      <a:lnTo>
                        <a:pt x="10" y="0"/>
                      </a:lnTo>
                      <a:lnTo>
                        <a:pt x="6" y="14"/>
                      </a:lnTo>
                      <a:lnTo>
                        <a:pt x="2" y="30"/>
                      </a:lnTo>
                      <a:lnTo>
                        <a:pt x="0" y="46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2" y="82"/>
                      </a:lnTo>
                      <a:lnTo>
                        <a:pt x="4" y="102"/>
                      </a:lnTo>
                      <a:lnTo>
                        <a:pt x="10" y="122"/>
                      </a:lnTo>
                      <a:lnTo>
                        <a:pt x="18" y="142"/>
                      </a:lnTo>
                      <a:lnTo>
                        <a:pt x="28" y="162"/>
                      </a:lnTo>
                      <a:lnTo>
                        <a:pt x="38" y="180"/>
                      </a:lnTo>
                      <a:lnTo>
                        <a:pt x="52" y="198"/>
                      </a:lnTo>
                      <a:lnTo>
                        <a:pt x="68" y="216"/>
                      </a:lnTo>
                      <a:lnTo>
                        <a:pt x="84" y="234"/>
                      </a:lnTo>
                      <a:lnTo>
                        <a:pt x="104" y="252"/>
                      </a:lnTo>
                      <a:lnTo>
                        <a:pt x="124" y="268"/>
                      </a:lnTo>
                      <a:lnTo>
                        <a:pt x="146" y="284"/>
                      </a:lnTo>
                      <a:lnTo>
                        <a:pt x="170" y="300"/>
                      </a:lnTo>
                      <a:lnTo>
                        <a:pt x="196" y="316"/>
                      </a:lnTo>
                      <a:lnTo>
                        <a:pt x="224" y="330"/>
                      </a:lnTo>
                      <a:lnTo>
                        <a:pt x="252" y="344"/>
                      </a:lnTo>
                      <a:lnTo>
                        <a:pt x="312" y="370"/>
                      </a:lnTo>
                      <a:lnTo>
                        <a:pt x="378" y="392"/>
                      </a:lnTo>
                      <a:lnTo>
                        <a:pt x="450" y="412"/>
                      </a:lnTo>
                      <a:lnTo>
                        <a:pt x="524" y="430"/>
                      </a:lnTo>
                      <a:lnTo>
                        <a:pt x="604" y="444"/>
                      </a:lnTo>
                      <a:lnTo>
                        <a:pt x="686" y="452"/>
                      </a:lnTo>
                      <a:lnTo>
                        <a:pt x="772" y="458"/>
                      </a:lnTo>
                      <a:lnTo>
                        <a:pt x="860" y="462"/>
                      </a:lnTo>
                      <a:lnTo>
                        <a:pt x="860" y="462"/>
                      </a:lnTo>
                      <a:lnTo>
                        <a:pt x="948" y="458"/>
                      </a:lnTo>
                      <a:lnTo>
                        <a:pt x="1032" y="452"/>
                      </a:lnTo>
                      <a:lnTo>
                        <a:pt x="1116" y="444"/>
                      </a:lnTo>
                      <a:lnTo>
                        <a:pt x="1194" y="430"/>
                      </a:lnTo>
                      <a:lnTo>
                        <a:pt x="1270" y="412"/>
                      </a:lnTo>
                      <a:lnTo>
                        <a:pt x="1340" y="392"/>
                      </a:lnTo>
                      <a:lnTo>
                        <a:pt x="1406" y="370"/>
                      </a:lnTo>
                      <a:lnTo>
                        <a:pt x="1468" y="344"/>
                      </a:lnTo>
                      <a:lnTo>
                        <a:pt x="1496" y="330"/>
                      </a:lnTo>
                      <a:lnTo>
                        <a:pt x="1522" y="316"/>
                      </a:lnTo>
                      <a:lnTo>
                        <a:pt x="1548" y="300"/>
                      </a:lnTo>
                      <a:lnTo>
                        <a:pt x="1572" y="284"/>
                      </a:lnTo>
                      <a:lnTo>
                        <a:pt x="1594" y="268"/>
                      </a:lnTo>
                      <a:lnTo>
                        <a:pt x="1616" y="252"/>
                      </a:lnTo>
                      <a:lnTo>
                        <a:pt x="1634" y="234"/>
                      </a:lnTo>
                      <a:lnTo>
                        <a:pt x="1652" y="216"/>
                      </a:lnTo>
                      <a:lnTo>
                        <a:pt x="1666" y="198"/>
                      </a:lnTo>
                      <a:lnTo>
                        <a:pt x="1680" y="180"/>
                      </a:lnTo>
                      <a:lnTo>
                        <a:pt x="1692" y="162"/>
                      </a:lnTo>
                      <a:lnTo>
                        <a:pt x="1702" y="142"/>
                      </a:lnTo>
                      <a:lnTo>
                        <a:pt x="1710" y="122"/>
                      </a:lnTo>
                      <a:lnTo>
                        <a:pt x="1714" y="102"/>
                      </a:lnTo>
                      <a:lnTo>
                        <a:pt x="1718" y="82"/>
                      </a:lnTo>
                      <a:lnTo>
                        <a:pt x="1718" y="62"/>
                      </a:lnTo>
                      <a:lnTo>
                        <a:pt x="1718" y="62"/>
                      </a:lnTo>
                      <a:lnTo>
                        <a:pt x="1718" y="46"/>
                      </a:lnTo>
                      <a:lnTo>
                        <a:pt x="1716" y="30"/>
                      </a:lnTo>
                      <a:lnTo>
                        <a:pt x="1714" y="14"/>
                      </a:lnTo>
                      <a:lnTo>
                        <a:pt x="1708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1">
                        <a:alpha val="80000"/>
                      </a:schemeClr>
                    </a:gs>
                    <a:gs pos="100000">
                      <a:srgbClr val="000000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8" name="Freeform 6"/>
                <p:cNvSpPr>
                  <a:spLocks/>
                </p:cNvSpPr>
                <p:nvPr/>
              </p:nvSpPr>
              <p:spPr bwMode="auto">
                <a:xfrm>
                  <a:off x="1213930" y="2128128"/>
                  <a:ext cx="752850" cy="18978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10" y="0"/>
                    </a:cxn>
                    <a:cxn ang="0">
                      <a:pos x="6" y="14"/>
                    </a:cxn>
                    <a:cxn ang="0">
                      <a:pos x="2" y="30"/>
                    </a:cxn>
                    <a:cxn ang="0">
                      <a:pos x="0" y="46"/>
                    </a:cxn>
                    <a:cxn ang="0">
                      <a:pos x="0" y="62"/>
                    </a:cxn>
                    <a:cxn ang="0">
                      <a:pos x="0" y="62"/>
                    </a:cxn>
                    <a:cxn ang="0">
                      <a:pos x="2" y="82"/>
                    </a:cxn>
                    <a:cxn ang="0">
                      <a:pos x="4" y="102"/>
                    </a:cxn>
                    <a:cxn ang="0">
                      <a:pos x="10" y="122"/>
                    </a:cxn>
                    <a:cxn ang="0">
                      <a:pos x="18" y="142"/>
                    </a:cxn>
                    <a:cxn ang="0">
                      <a:pos x="28" y="162"/>
                    </a:cxn>
                    <a:cxn ang="0">
                      <a:pos x="38" y="180"/>
                    </a:cxn>
                    <a:cxn ang="0">
                      <a:pos x="52" y="198"/>
                    </a:cxn>
                    <a:cxn ang="0">
                      <a:pos x="68" y="216"/>
                    </a:cxn>
                    <a:cxn ang="0">
                      <a:pos x="84" y="234"/>
                    </a:cxn>
                    <a:cxn ang="0">
                      <a:pos x="104" y="252"/>
                    </a:cxn>
                    <a:cxn ang="0">
                      <a:pos x="124" y="268"/>
                    </a:cxn>
                    <a:cxn ang="0">
                      <a:pos x="146" y="284"/>
                    </a:cxn>
                    <a:cxn ang="0">
                      <a:pos x="170" y="300"/>
                    </a:cxn>
                    <a:cxn ang="0">
                      <a:pos x="196" y="316"/>
                    </a:cxn>
                    <a:cxn ang="0">
                      <a:pos x="224" y="330"/>
                    </a:cxn>
                    <a:cxn ang="0">
                      <a:pos x="252" y="344"/>
                    </a:cxn>
                    <a:cxn ang="0">
                      <a:pos x="312" y="370"/>
                    </a:cxn>
                    <a:cxn ang="0">
                      <a:pos x="378" y="392"/>
                    </a:cxn>
                    <a:cxn ang="0">
                      <a:pos x="450" y="412"/>
                    </a:cxn>
                    <a:cxn ang="0">
                      <a:pos x="524" y="430"/>
                    </a:cxn>
                    <a:cxn ang="0">
                      <a:pos x="604" y="444"/>
                    </a:cxn>
                    <a:cxn ang="0">
                      <a:pos x="686" y="452"/>
                    </a:cxn>
                    <a:cxn ang="0">
                      <a:pos x="772" y="458"/>
                    </a:cxn>
                    <a:cxn ang="0">
                      <a:pos x="860" y="462"/>
                    </a:cxn>
                    <a:cxn ang="0">
                      <a:pos x="860" y="462"/>
                    </a:cxn>
                    <a:cxn ang="0">
                      <a:pos x="948" y="458"/>
                    </a:cxn>
                    <a:cxn ang="0">
                      <a:pos x="1032" y="452"/>
                    </a:cxn>
                    <a:cxn ang="0">
                      <a:pos x="1116" y="444"/>
                    </a:cxn>
                    <a:cxn ang="0">
                      <a:pos x="1194" y="430"/>
                    </a:cxn>
                    <a:cxn ang="0">
                      <a:pos x="1270" y="412"/>
                    </a:cxn>
                    <a:cxn ang="0">
                      <a:pos x="1340" y="392"/>
                    </a:cxn>
                    <a:cxn ang="0">
                      <a:pos x="1406" y="370"/>
                    </a:cxn>
                    <a:cxn ang="0">
                      <a:pos x="1468" y="344"/>
                    </a:cxn>
                    <a:cxn ang="0">
                      <a:pos x="1496" y="330"/>
                    </a:cxn>
                    <a:cxn ang="0">
                      <a:pos x="1522" y="316"/>
                    </a:cxn>
                    <a:cxn ang="0">
                      <a:pos x="1548" y="300"/>
                    </a:cxn>
                    <a:cxn ang="0">
                      <a:pos x="1572" y="284"/>
                    </a:cxn>
                    <a:cxn ang="0">
                      <a:pos x="1594" y="268"/>
                    </a:cxn>
                    <a:cxn ang="0">
                      <a:pos x="1616" y="252"/>
                    </a:cxn>
                    <a:cxn ang="0">
                      <a:pos x="1634" y="234"/>
                    </a:cxn>
                    <a:cxn ang="0">
                      <a:pos x="1652" y="216"/>
                    </a:cxn>
                    <a:cxn ang="0">
                      <a:pos x="1666" y="198"/>
                    </a:cxn>
                    <a:cxn ang="0">
                      <a:pos x="1680" y="180"/>
                    </a:cxn>
                    <a:cxn ang="0">
                      <a:pos x="1692" y="162"/>
                    </a:cxn>
                    <a:cxn ang="0">
                      <a:pos x="1702" y="142"/>
                    </a:cxn>
                    <a:cxn ang="0">
                      <a:pos x="1710" y="122"/>
                    </a:cxn>
                    <a:cxn ang="0">
                      <a:pos x="1714" y="102"/>
                    </a:cxn>
                    <a:cxn ang="0">
                      <a:pos x="1718" y="82"/>
                    </a:cxn>
                    <a:cxn ang="0">
                      <a:pos x="1718" y="62"/>
                    </a:cxn>
                    <a:cxn ang="0">
                      <a:pos x="1718" y="62"/>
                    </a:cxn>
                    <a:cxn ang="0">
                      <a:pos x="1718" y="46"/>
                    </a:cxn>
                    <a:cxn ang="0">
                      <a:pos x="1716" y="30"/>
                    </a:cxn>
                    <a:cxn ang="0">
                      <a:pos x="1714" y="14"/>
                    </a:cxn>
                    <a:cxn ang="0">
                      <a:pos x="1708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718" h="462">
                      <a:moveTo>
                        <a:pt x="10" y="0"/>
                      </a:moveTo>
                      <a:lnTo>
                        <a:pt x="10" y="0"/>
                      </a:lnTo>
                      <a:lnTo>
                        <a:pt x="6" y="14"/>
                      </a:lnTo>
                      <a:lnTo>
                        <a:pt x="2" y="30"/>
                      </a:lnTo>
                      <a:lnTo>
                        <a:pt x="0" y="46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2" y="82"/>
                      </a:lnTo>
                      <a:lnTo>
                        <a:pt x="4" y="102"/>
                      </a:lnTo>
                      <a:lnTo>
                        <a:pt x="10" y="122"/>
                      </a:lnTo>
                      <a:lnTo>
                        <a:pt x="18" y="142"/>
                      </a:lnTo>
                      <a:lnTo>
                        <a:pt x="28" y="162"/>
                      </a:lnTo>
                      <a:lnTo>
                        <a:pt x="38" y="180"/>
                      </a:lnTo>
                      <a:lnTo>
                        <a:pt x="52" y="198"/>
                      </a:lnTo>
                      <a:lnTo>
                        <a:pt x="68" y="216"/>
                      </a:lnTo>
                      <a:lnTo>
                        <a:pt x="84" y="234"/>
                      </a:lnTo>
                      <a:lnTo>
                        <a:pt x="104" y="252"/>
                      </a:lnTo>
                      <a:lnTo>
                        <a:pt x="124" y="268"/>
                      </a:lnTo>
                      <a:lnTo>
                        <a:pt x="146" y="284"/>
                      </a:lnTo>
                      <a:lnTo>
                        <a:pt x="170" y="300"/>
                      </a:lnTo>
                      <a:lnTo>
                        <a:pt x="196" y="316"/>
                      </a:lnTo>
                      <a:lnTo>
                        <a:pt x="224" y="330"/>
                      </a:lnTo>
                      <a:lnTo>
                        <a:pt x="252" y="344"/>
                      </a:lnTo>
                      <a:lnTo>
                        <a:pt x="312" y="370"/>
                      </a:lnTo>
                      <a:lnTo>
                        <a:pt x="378" y="392"/>
                      </a:lnTo>
                      <a:lnTo>
                        <a:pt x="450" y="412"/>
                      </a:lnTo>
                      <a:lnTo>
                        <a:pt x="524" y="430"/>
                      </a:lnTo>
                      <a:lnTo>
                        <a:pt x="604" y="444"/>
                      </a:lnTo>
                      <a:lnTo>
                        <a:pt x="686" y="452"/>
                      </a:lnTo>
                      <a:lnTo>
                        <a:pt x="772" y="458"/>
                      </a:lnTo>
                      <a:lnTo>
                        <a:pt x="860" y="462"/>
                      </a:lnTo>
                      <a:lnTo>
                        <a:pt x="860" y="462"/>
                      </a:lnTo>
                      <a:lnTo>
                        <a:pt x="948" y="458"/>
                      </a:lnTo>
                      <a:lnTo>
                        <a:pt x="1032" y="452"/>
                      </a:lnTo>
                      <a:lnTo>
                        <a:pt x="1116" y="444"/>
                      </a:lnTo>
                      <a:lnTo>
                        <a:pt x="1194" y="430"/>
                      </a:lnTo>
                      <a:lnTo>
                        <a:pt x="1270" y="412"/>
                      </a:lnTo>
                      <a:lnTo>
                        <a:pt x="1340" y="392"/>
                      </a:lnTo>
                      <a:lnTo>
                        <a:pt x="1406" y="370"/>
                      </a:lnTo>
                      <a:lnTo>
                        <a:pt x="1468" y="344"/>
                      </a:lnTo>
                      <a:lnTo>
                        <a:pt x="1496" y="330"/>
                      </a:lnTo>
                      <a:lnTo>
                        <a:pt x="1522" y="316"/>
                      </a:lnTo>
                      <a:lnTo>
                        <a:pt x="1548" y="300"/>
                      </a:lnTo>
                      <a:lnTo>
                        <a:pt x="1572" y="284"/>
                      </a:lnTo>
                      <a:lnTo>
                        <a:pt x="1594" y="268"/>
                      </a:lnTo>
                      <a:lnTo>
                        <a:pt x="1616" y="252"/>
                      </a:lnTo>
                      <a:lnTo>
                        <a:pt x="1634" y="234"/>
                      </a:lnTo>
                      <a:lnTo>
                        <a:pt x="1652" y="216"/>
                      </a:lnTo>
                      <a:lnTo>
                        <a:pt x="1666" y="198"/>
                      </a:lnTo>
                      <a:lnTo>
                        <a:pt x="1680" y="180"/>
                      </a:lnTo>
                      <a:lnTo>
                        <a:pt x="1692" y="162"/>
                      </a:lnTo>
                      <a:lnTo>
                        <a:pt x="1702" y="142"/>
                      </a:lnTo>
                      <a:lnTo>
                        <a:pt x="1710" y="122"/>
                      </a:lnTo>
                      <a:lnTo>
                        <a:pt x="1714" y="102"/>
                      </a:lnTo>
                      <a:lnTo>
                        <a:pt x="1718" y="82"/>
                      </a:lnTo>
                      <a:lnTo>
                        <a:pt x="1718" y="62"/>
                      </a:lnTo>
                      <a:lnTo>
                        <a:pt x="1718" y="62"/>
                      </a:lnTo>
                      <a:lnTo>
                        <a:pt x="1718" y="46"/>
                      </a:lnTo>
                      <a:lnTo>
                        <a:pt x="1716" y="30"/>
                      </a:lnTo>
                      <a:lnTo>
                        <a:pt x="1714" y="14"/>
                      </a:lnTo>
                      <a:lnTo>
                        <a:pt x="1708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1">
                        <a:alpha val="80000"/>
                      </a:schemeClr>
                    </a:gs>
                    <a:gs pos="100000">
                      <a:srgbClr val="000000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sp>
            <p:nvSpPr>
              <p:cNvPr id="26" name="모서리가 둥근 직사각형 25"/>
              <p:cNvSpPr/>
              <p:nvPr/>
            </p:nvSpPr>
            <p:spPr>
              <a:xfrm>
                <a:off x="738762" y="1503596"/>
                <a:ext cx="1716366" cy="238708"/>
              </a:xfrm>
              <a:prstGeom prst="roundRect">
                <a:avLst/>
              </a:prstGeom>
              <a:solidFill>
                <a:schemeClr val="bg1">
                  <a:alpha val="17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extrusionH="76200">
                <a:bevelT w="0" h="0"/>
                <a:bevelB w="0" h="0"/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sp>
          <p:nvSpPr>
            <p:cNvPr id="23" name="직사각형 22"/>
            <p:cNvSpPr/>
            <p:nvPr/>
          </p:nvSpPr>
          <p:spPr>
            <a:xfrm>
              <a:off x="6926690" y="2116403"/>
              <a:ext cx="1603168" cy="5302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ctr" defTabSz="914400" rtl="0" eaLnBrk="1" fontAlgn="auto" latinLnBrk="1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" pitchFamily="34" charset="0"/>
                  <a:ea typeface="HY견고딕" pitchFamily="18" charset="-127"/>
                  <a:cs typeface="Arial" pitchFamily="34" charset="0"/>
                </a:rPr>
                <a:t>신고방법</a:t>
              </a:r>
              <a:endPara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grpSp>
        <p:nvGrpSpPr>
          <p:cNvPr id="11" name="그룹 231"/>
          <p:cNvGrpSpPr/>
          <p:nvPr/>
        </p:nvGrpSpPr>
        <p:grpSpPr>
          <a:xfrm>
            <a:off x="329964" y="4953011"/>
            <a:ext cx="1527392" cy="640312"/>
            <a:chOff x="6909503" y="2084499"/>
            <a:chExt cx="1634812" cy="883835"/>
          </a:xfrm>
        </p:grpSpPr>
        <p:grpSp>
          <p:nvGrpSpPr>
            <p:cNvPr id="12" name="그룹 57"/>
            <p:cNvGrpSpPr/>
            <p:nvPr/>
          </p:nvGrpSpPr>
          <p:grpSpPr>
            <a:xfrm>
              <a:off x="6909503" y="2084499"/>
              <a:ext cx="1634812" cy="604203"/>
              <a:chOff x="726583" y="1503594"/>
              <a:chExt cx="1728545" cy="497911"/>
            </a:xfrm>
          </p:grpSpPr>
          <p:sp>
            <p:nvSpPr>
              <p:cNvPr id="17" name="모서리가 둥근 직사각형 16"/>
              <p:cNvSpPr/>
              <p:nvPr/>
            </p:nvSpPr>
            <p:spPr>
              <a:xfrm>
                <a:off x="726583" y="1503594"/>
                <a:ext cx="1716366" cy="497911"/>
              </a:xfrm>
              <a:prstGeom prst="roundRect">
                <a:avLst/>
              </a:prstGeom>
              <a:gradFill flip="none" rotWithShape="1">
                <a:gsLst>
                  <a:gs pos="25000">
                    <a:srgbClr val="336EAF"/>
                  </a:gs>
                  <a:gs pos="100000">
                    <a:srgbClr val="48B1F2"/>
                  </a:gs>
                </a:gsLst>
                <a:lin ang="16200000" scaled="1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381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grpSp>
            <p:nvGrpSpPr>
              <p:cNvPr id="13" name="그룹 121"/>
              <p:cNvGrpSpPr/>
              <p:nvPr/>
            </p:nvGrpSpPr>
            <p:grpSpPr>
              <a:xfrm>
                <a:off x="1160021" y="1531765"/>
                <a:ext cx="806759" cy="24690"/>
                <a:chOff x="1160021" y="2122416"/>
                <a:chExt cx="806759" cy="24690"/>
              </a:xfrm>
            </p:grpSpPr>
            <p:sp>
              <p:nvSpPr>
                <p:cNvPr id="20" name="Freeform 6"/>
                <p:cNvSpPr>
                  <a:spLocks/>
                </p:cNvSpPr>
                <p:nvPr/>
              </p:nvSpPr>
              <p:spPr bwMode="auto">
                <a:xfrm>
                  <a:off x="1160021" y="2122416"/>
                  <a:ext cx="742493" cy="21968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10" y="0"/>
                    </a:cxn>
                    <a:cxn ang="0">
                      <a:pos x="6" y="14"/>
                    </a:cxn>
                    <a:cxn ang="0">
                      <a:pos x="2" y="30"/>
                    </a:cxn>
                    <a:cxn ang="0">
                      <a:pos x="0" y="46"/>
                    </a:cxn>
                    <a:cxn ang="0">
                      <a:pos x="0" y="62"/>
                    </a:cxn>
                    <a:cxn ang="0">
                      <a:pos x="0" y="62"/>
                    </a:cxn>
                    <a:cxn ang="0">
                      <a:pos x="2" y="82"/>
                    </a:cxn>
                    <a:cxn ang="0">
                      <a:pos x="4" y="102"/>
                    </a:cxn>
                    <a:cxn ang="0">
                      <a:pos x="10" y="122"/>
                    </a:cxn>
                    <a:cxn ang="0">
                      <a:pos x="18" y="142"/>
                    </a:cxn>
                    <a:cxn ang="0">
                      <a:pos x="28" y="162"/>
                    </a:cxn>
                    <a:cxn ang="0">
                      <a:pos x="38" y="180"/>
                    </a:cxn>
                    <a:cxn ang="0">
                      <a:pos x="52" y="198"/>
                    </a:cxn>
                    <a:cxn ang="0">
                      <a:pos x="68" y="216"/>
                    </a:cxn>
                    <a:cxn ang="0">
                      <a:pos x="84" y="234"/>
                    </a:cxn>
                    <a:cxn ang="0">
                      <a:pos x="104" y="252"/>
                    </a:cxn>
                    <a:cxn ang="0">
                      <a:pos x="124" y="268"/>
                    </a:cxn>
                    <a:cxn ang="0">
                      <a:pos x="146" y="284"/>
                    </a:cxn>
                    <a:cxn ang="0">
                      <a:pos x="170" y="300"/>
                    </a:cxn>
                    <a:cxn ang="0">
                      <a:pos x="196" y="316"/>
                    </a:cxn>
                    <a:cxn ang="0">
                      <a:pos x="224" y="330"/>
                    </a:cxn>
                    <a:cxn ang="0">
                      <a:pos x="252" y="344"/>
                    </a:cxn>
                    <a:cxn ang="0">
                      <a:pos x="312" y="370"/>
                    </a:cxn>
                    <a:cxn ang="0">
                      <a:pos x="378" y="392"/>
                    </a:cxn>
                    <a:cxn ang="0">
                      <a:pos x="450" y="412"/>
                    </a:cxn>
                    <a:cxn ang="0">
                      <a:pos x="524" y="430"/>
                    </a:cxn>
                    <a:cxn ang="0">
                      <a:pos x="604" y="444"/>
                    </a:cxn>
                    <a:cxn ang="0">
                      <a:pos x="686" y="452"/>
                    </a:cxn>
                    <a:cxn ang="0">
                      <a:pos x="772" y="458"/>
                    </a:cxn>
                    <a:cxn ang="0">
                      <a:pos x="860" y="462"/>
                    </a:cxn>
                    <a:cxn ang="0">
                      <a:pos x="860" y="462"/>
                    </a:cxn>
                    <a:cxn ang="0">
                      <a:pos x="948" y="458"/>
                    </a:cxn>
                    <a:cxn ang="0">
                      <a:pos x="1032" y="452"/>
                    </a:cxn>
                    <a:cxn ang="0">
                      <a:pos x="1116" y="444"/>
                    </a:cxn>
                    <a:cxn ang="0">
                      <a:pos x="1194" y="430"/>
                    </a:cxn>
                    <a:cxn ang="0">
                      <a:pos x="1270" y="412"/>
                    </a:cxn>
                    <a:cxn ang="0">
                      <a:pos x="1340" y="392"/>
                    </a:cxn>
                    <a:cxn ang="0">
                      <a:pos x="1406" y="370"/>
                    </a:cxn>
                    <a:cxn ang="0">
                      <a:pos x="1468" y="344"/>
                    </a:cxn>
                    <a:cxn ang="0">
                      <a:pos x="1496" y="330"/>
                    </a:cxn>
                    <a:cxn ang="0">
                      <a:pos x="1522" y="316"/>
                    </a:cxn>
                    <a:cxn ang="0">
                      <a:pos x="1548" y="300"/>
                    </a:cxn>
                    <a:cxn ang="0">
                      <a:pos x="1572" y="284"/>
                    </a:cxn>
                    <a:cxn ang="0">
                      <a:pos x="1594" y="268"/>
                    </a:cxn>
                    <a:cxn ang="0">
                      <a:pos x="1616" y="252"/>
                    </a:cxn>
                    <a:cxn ang="0">
                      <a:pos x="1634" y="234"/>
                    </a:cxn>
                    <a:cxn ang="0">
                      <a:pos x="1652" y="216"/>
                    </a:cxn>
                    <a:cxn ang="0">
                      <a:pos x="1666" y="198"/>
                    </a:cxn>
                    <a:cxn ang="0">
                      <a:pos x="1680" y="180"/>
                    </a:cxn>
                    <a:cxn ang="0">
                      <a:pos x="1692" y="162"/>
                    </a:cxn>
                    <a:cxn ang="0">
                      <a:pos x="1702" y="142"/>
                    </a:cxn>
                    <a:cxn ang="0">
                      <a:pos x="1710" y="122"/>
                    </a:cxn>
                    <a:cxn ang="0">
                      <a:pos x="1714" y="102"/>
                    </a:cxn>
                    <a:cxn ang="0">
                      <a:pos x="1718" y="82"/>
                    </a:cxn>
                    <a:cxn ang="0">
                      <a:pos x="1718" y="62"/>
                    </a:cxn>
                    <a:cxn ang="0">
                      <a:pos x="1718" y="62"/>
                    </a:cxn>
                    <a:cxn ang="0">
                      <a:pos x="1718" y="46"/>
                    </a:cxn>
                    <a:cxn ang="0">
                      <a:pos x="1716" y="30"/>
                    </a:cxn>
                    <a:cxn ang="0">
                      <a:pos x="1714" y="14"/>
                    </a:cxn>
                    <a:cxn ang="0">
                      <a:pos x="1708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718" h="462">
                      <a:moveTo>
                        <a:pt x="10" y="0"/>
                      </a:moveTo>
                      <a:lnTo>
                        <a:pt x="10" y="0"/>
                      </a:lnTo>
                      <a:lnTo>
                        <a:pt x="6" y="14"/>
                      </a:lnTo>
                      <a:lnTo>
                        <a:pt x="2" y="30"/>
                      </a:lnTo>
                      <a:lnTo>
                        <a:pt x="0" y="46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2" y="82"/>
                      </a:lnTo>
                      <a:lnTo>
                        <a:pt x="4" y="102"/>
                      </a:lnTo>
                      <a:lnTo>
                        <a:pt x="10" y="122"/>
                      </a:lnTo>
                      <a:lnTo>
                        <a:pt x="18" y="142"/>
                      </a:lnTo>
                      <a:lnTo>
                        <a:pt x="28" y="162"/>
                      </a:lnTo>
                      <a:lnTo>
                        <a:pt x="38" y="180"/>
                      </a:lnTo>
                      <a:lnTo>
                        <a:pt x="52" y="198"/>
                      </a:lnTo>
                      <a:lnTo>
                        <a:pt x="68" y="216"/>
                      </a:lnTo>
                      <a:lnTo>
                        <a:pt x="84" y="234"/>
                      </a:lnTo>
                      <a:lnTo>
                        <a:pt x="104" y="252"/>
                      </a:lnTo>
                      <a:lnTo>
                        <a:pt x="124" y="268"/>
                      </a:lnTo>
                      <a:lnTo>
                        <a:pt x="146" y="284"/>
                      </a:lnTo>
                      <a:lnTo>
                        <a:pt x="170" y="300"/>
                      </a:lnTo>
                      <a:lnTo>
                        <a:pt x="196" y="316"/>
                      </a:lnTo>
                      <a:lnTo>
                        <a:pt x="224" y="330"/>
                      </a:lnTo>
                      <a:lnTo>
                        <a:pt x="252" y="344"/>
                      </a:lnTo>
                      <a:lnTo>
                        <a:pt x="312" y="370"/>
                      </a:lnTo>
                      <a:lnTo>
                        <a:pt x="378" y="392"/>
                      </a:lnTo>
                      <a:lnTo>
                        <a:pt x="450" y="412"/>
                      </a:lnTo>
                      <a:lnTo>
                        <a:pt x="524" y="430"/>
                      </a:lnTo>
                      <a:lnTo>
                        <a:pt x="604" y="444"/>
                      </a:lnTo>
                      <a:lnTo>
                        <a:pt x="686" y="452"/>
                      </a:lnTo>
                      <a:lnTo>
                        <a:pt x="772" y="458"/>
                      </a:lnTo>
                      <a:lnTo>
                        <a:pt x="860" y="462"/>
                      </a:lnTo>
                      <a:lnTo>
                        <a:pt x="860" y="462"/>
                      </a:lnTo>
                      <a:lnTo>
                        <a:pt x="948" y="458"/>
                      </a:lnTo>
                      <a:lnTo>
                        <a:pt x="1032" y="452"/>
                      </a:lnTo>
                      <a:lnTo>
                        <a:pt x="1116" y="444"/>
                      </a:lnTo>
                      <a:lnTo>
                        <a:pt x="1194" y="430"/>
                      </a:lnTo>
                      <a:lnTo>
                        <a:pt x="1270" y="412"/>
                      </a:lnTo>
                      <a:lnTo>
                        <a:pt x="1340" y="392"/>
                      </a:lnTo>
                      <a:lnTo>
                        <a:pt x="1406" y="370"/>
                      </a:lnTo>
                      <a:lnTo>
                        <a:pt x="1468" y="344"/>
                      </a:lnTo>
                      <a:lnTo>
                        <a:pt x="1496" y="330"/>
                      </a:lnTo>
                      <a:lnTo>
                        <a:pt x="1522" y="316"/>
                      </a:lnTo>
                      <a:lnTo>
                        <a:pt x="1548" y="300"/>
                      </a:lnTo>
                      <a:lnTo>
                        <a:pt x="1572" y="284"/>
                      </a:lnTo>
                      <a:lnTo>
                        <a:pt x="1594" y="268"/>
                      </a:lnTo>
                      <a:lnTo>
                        <a:pt x="1616" y="252"/>
                      </a:lnTo>
                      <a:lnTo>
                        <a:pt x="1634" y="234"/>
                      </a:lnTo>
                      <a:lnTo>
                        <a:pt x="1652" y="216"/>
                      </a:lnTo>
                      <a:lnTo>
                        <a:pt x="1666" y="198"/>
                      </a:lnTo>
                      <a:lnTo>
                        <a:pt x="1680" y="180"/>
                      </a:lnTo>
                      <a:lnTo>
                        <a:pt x="1692" y="162"/>
                      </a:lnTo>
                      <a:lnTo>
                        <a:pt x="1702" y="142"/>
                      </a:lnTo>
                      <a:lnTo>
                        <a:pt x="1710" y="122"/>
                      </a:lnTo>
                      <a:lnTo>
                        <a:pt x="1714" y="102"/>
                      </a:lnTo>
                      <a:lnTo>
                        <a:pt x="1718" y="82"/>
                      </a:lnTo>
                      <a:lnTo>
                        <a:pt x="1718" y="62"/>
                      </a:lnTo>
                      <a:lnTo>
                        <a:pt x="1718" y="62"/>
                      </a:lnTo>
                      <a:lnTo>
                        <a:pt x="1718" y="46"/>
                      </a:lnTo>
                      <a:lnTo>
                        <a:pt x="1716" y="30"/>
                      </a:lnTo>
                      <a:lnTo>
                        <a:pt x="1714" y="14"/>
                      </a:lnTo>
                      <a:lnTo>
                        <a:pt x="1708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1">
                        <a:alpha val="80000"/>
                      </a:schemeClr>
                    </a:gs>
                    <a:gs pos="100000">
                      <a:srgbClr val="000000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1" name="Freeform 6"/>
                <p:cNvSpPr>
                  <a:spLocks/>
                </p:cNvSpPr>
                <p:nvPr/>
              </p:nvSpPr>
              <p:spPr bwMode="auto">
                <a:xfrm>
                  <a:off x="1213930" y="2128128"/>
                  <a:ext cx="752850" cy="18978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10" y="0"/>
                    </a:cxn>
                    <a:cxn ang="0">
                      <a:pos x="6" y="14"/>
                    </a:cxn>
                    <a:cxn ang="0">
                      <a:pos x="2" y="30"/>
                    </a:cxn>
                    <a:cxn ang="0">
                      <a:pos x="0" y="46"/>
                    </a:cxn>
                    <a:cxn ang="0">
                      <a:pos x="0" y="62"/>
                    </a:cxn>
                    <a:cxn ang="0">
                      <a:pos x="0" y="62"/>
                    </a:cxn>
                    <a:cxn ang="0">
                      <a:pos x="2" y="82"/>
                    </a:cxn>
                    <a:cxn ang="0">
                      <a:pos x="4" y="102"/>
                    </a:cxn>
                    <a:cxn ang="0">
                      <a:pos x="10" y="122"/>
                    </a:cxn>
                    <a:cxn ang="0">
                      <a:pos x="18" y="142"/>
                    </a:cxn>
                    <a:cxn ang="0">
                      <a:pos x="28" y="162"/>
                    </a:cxn>
                    <a:cxn ang="0">
                      <a:pos x="38" y="180"/>
                    </a:cxn>
                    <a:cxn ang="0">
                      <a:pos x="52" y="198"/>
                    </a:cxn>
                    <a:cxn ang="0">
                      <a:pos x="68" y="216"/>
                    </a:cxn>
                    <a:cxn ang="0">
                      <a:pos x="84" y="234"/>
                    </a:cxn>
                    <a:cxn ang="0">
                      <a:pos x="104" y="252"/>
                    </a:cxn>
                    <a:cxn ang="0">
                      <a:pos x="124" y="268"/>
                    </a:cxn>
                    <a:cxn ang="0">
                      <a:pos x="146" y="284"/>
                    </a:cxn>
                    <a:cxn ang="0">
                      <a:pos x="170" y="300"/>
                    </a:cxn>
                    <a:cxn ang="0">
                      <a:pos x="196" y="316"/>
                    </a:cxn>
                    <a:cxn ang="0">
                      <a:pos x="224" y="330"/>
                    </a:cxn>
                    <a:cxn ang="0">
                      <a:pos x="252" y="344"/>
                    </a:cxn>
                    <a:cxn ang="0">
                      <a:pos x="312" y="370"/>
                    </a:cxn>
                    <a:cxn ang="0">
                      <a:pos x="378" y="392"/>
                    </a:cxn>
                    <a:cxn ang="0">
                      <a:pos x="450" y="412"/>
                    </a:cxn>
                    <a:cxn ang="0">
                      <a:pos x="524" y="430"/>
                    </a:cxn>
                    <a:cxn ang="0">
                      <a:pos x="604" y="444"/>
                    </a:cxn>
                    <a:cxn ang="0">
                      <a:pos x="686" y="452"/>
                    </a:cxn>
                    <a:cxn ang="0">
                      <a:pos x="772" y="458"/>
                    </a:cxn>
                    <a:cxn ang="0">
                      <a:pos x="860" y="462"/>
                    </a:cxn>
                    <a:cxn ang="0">
                      <a:pos x="860" y="462"/>
                    </a:cxn>
                    <a:cxn ang="0">
                      <a:pos x="948" y="458"/>
                    </a:cxn>
                    <a:cxn ang="0">
                      <a:pos x="1032" y="452"/>
                    </a:cxn>
                    <a:cxn ang="0">
                      <a:pos x="1116" y="444"/>
                    </a:cxn>
                    <a:cxn ang="0">
                      <a:pos x="1194" y="430"/>
                    </a:cxn>
                    <a:cxn ang="0">
                      <a:pos x="1270" y="412"/>
                    </a:cxn>
                    <a:cxn ang="0">
                      <a:pos x="1340" y="392"/>
                    </a:cxn>
                    <a:cxn ang="0">
                      <a:pos x="1406" y="370"/>
                    </a:cxn>
                    <a:cxn ang="0">
                      <a:pos x="1468" y="344"/>
                    </a:cxn>
                    <a:cxn ang="0">
                      <a:pos x="1496" y="330"/>
                    </a:cxn>
                    <a:cxn ang="0">
                      <a:pos x="1522" y="316"/>
                    </a:cxn>
                    <a:cxn ang="0">
                      <a:pos x="1548" y="300"/>
                    </a:cxn>
                    <a:cxn ang="0">
                      <a:pos x="1572" y="284"/>
                    </a:cxn>
                    <a:cxn ang="0">
                      <a:pos x="1594" y="268"/>
                    </a:cxn>
                    <a:cxn ang="0">
                      <a:pos x="1616" y="252"/>
                    </a:cxn>
                    <a:cxn ang="0">
                      <a:pos x="1634" y="234"/>
                    </a:cxn>
                    <a:cxn ang="0">
                      <a:pos x="1652" y="216"/>
                    </a:cxn>
                    <a:cxn ang="0">
                      <a:pos x="1666" y="198"/>
                    </a:cxn>
                    <a:cxn ang="0">
                      <a:pos x="1680" y="180"/>
                    </a:cxn>
                    <a:cxn ang="0">
                      <a:pos x="1692" y="162"/>
                    </a:cxn>
                    <a:cxn ang="0">
                      <a:pos x="1702" y="142"/>
                    </a:cxn>
                    <a:cxn ang="0">
                      <a:pos x="1710" y="122"/>
                    </a:cxn>
                    <a:cxn ang="0">
                      <a:pos x="1714" y="102"/>
                    </a:cxn>
                    <a:cxn ang="0">
                      <a:pos x="1718" y="82"/>
                    </a:cxn>
                    <a:cxn ang="0">
                      <a:pos x="1718" y="62"/>
                    </a:cxn>
                    <a:cxn ang="0">
                      <a:pos x="1718" y="62"/>
                    </a:cxn>
                    <a:cxn ang="0">
                      <a:pos x="1718" y="46"/>
                    </a:cxn>
                    <a:cxn ang="0">
                      <a:pos x="1716" y="30"/>
                    </a:cxn>
                    <a:cxn ang="0">
                      <a:pos x="1714" y="14"/>
                    </a:cxn>
                    <a:cxn ang="0">
                      <a:pos x="1708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718" h="462">
                      <a:moveTo>
                        <a:pt x="10" y="0"/>
                      </a:moveTo>
                      <a:lnTo>
                        <a:pt x="10" y="0"/>
                      </a:lnTo>
                      <a:lnTo>
                        <a:pt x="6" y="14"/>
                      </a:lnTo>
                      <a:lnTo>
                        <a:pt x="2" y="30"/>
                      </a:lnTo>
                      <a:lnTo>
                        <a:pt x="0" y="46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2" y="82"/>
                      </a:lnTo>
                      <a:lnTo>
                        <a:pt x="4" y="102"/>
                      </a:lnTo>
                      <a:lnTo>
                        <a:pt x="10" y="122"/>
                      </a:lnTo>
                      <a:lnTo>
                        <a:pt x="18" y="142"/>
                      </a:lnTo>
                      <a:lnTo>
                        <a:pt x="28" y="162"/>
                      </a:lnTo>
                      <a:lnTo>
                        <a:pt x="38" y="180"/>
                      </a:lnTo>
                      <a:lnTo>
                        <a:pt x="52" y="198"/>
                      </a:lnTo>
                      <a:lnTo>
                        <a:pt x="68" y="216"/>
                      </a:lnTo>
                      <a:lnTo>
                        <a:pt x="84" y="234"/>
                      </a:lnTo>
                      <a:lnTo>
                        <a:pt x="104" y="252"/>
                      </a:lnTo>
                      <a:lnTo>
                        <a:pt x="124" y="268"/>
                      </a:lnTo>
                      <a:lnTo>
                        <a:pt x="146" y="284"/>
                      </a:lnTo>
                      <a:lnTo>
                        <a:pt x="170" y="300"/>
                      </a:lnTo>
                      <a:lnTo>
                        <a:pt x="196" y="316"/>
                      </a:lnTo>
                      <a:lnTo>
                        <a:pt x="224" y="330"/>
                      </a:lnTo>
                      <a:lnTo>
                        <a:pt x="252" y="344"/>
                      </a:lnTo>
                      <a:lnTo>
                        <a:pt x="312" y="370"/>
                      </a:lnTo>
                      <a:lnTo>
                        <a:pt x="378" y="392"/>
                      </a:lnTo>
                      <a:lnTo>
                        <a:pt x="450" y="412"/>
                      </a:lnTo>
                      <a:lnTo>
                        <a:pt x="524" y="430"/>
                      </a:lnTo>
                      <a:lnTo>
                        <a:pt x="604" y="444"/>
                      </a:lnTo>
                      <a:lnTo>
                        <a:pt x="686" y="452"/>
                      </a:lnTo>
                      <a:lnTo>
                        <a:pt x="772" y="458"/>
                      </a:lnTo>
                      <a:lnTo>
                        <a:pt x="860" y="462"/>
                      </a:lnTo>
                      <a:lnTo>
                        <a:pt x="860" y="462"/>
                      </a:lnTo>
                      <a:lnTo>
                        <a:pt x="948" y="458"/>
                      </a:lnTo>
                      <a:lnTo>
                        <a:pt x="1032" y="452"/>
                      </a:lnTo>
                      <a:lnTo>
                        <a:pt x="1116" y="444"/>
                      </a:lnTo>
                      <a:lnTo>
                        <a:pt x="1194" y="430"/>
                      </a:lnTo>
                      <a:lnTo>
                        <a:pt x="1270" y="412"/>
                      </a:lnTo>
                      <a:lnTo>
                        <a:pt x="1340" y="392"/>
                      </a:lnTo>
                      <a:lnTo>
                        <a:pt x="1406" y="370"/>
                      </a:lnTo>
                      <a:lnTo>
                        <a:pt x="1468" y="344"/>
                      </a:lnTo>
                      <a:lnTo>
                        <a:pt x="1496" y="330"/>
                      </a:lnTo>
                      <a:lnTo>
                        <a:pt x="1522" y="316"/>
                      </a:lnTo>
                      <a:lnTo>
                        <a:pt x="1548" y="300"/>
                      </a:lnTo>
                      <a:lnTo>
                        <a:pt x="1572" y="284"/>
                      </a:lnTo>
                      <a:lnTo>
                        <a:pt x="1594" y="268"/>
                      </a:lnTo>
                      <a:lnTo>
                        <a:pt x="1616" y="252"/>
                      </a:lnTo>
                      <a:lnTo>
                        <a:pt x="1634" y="234"/>
                      </a:lnTo>
                      <a:lnTo>
                        <a:pt x="1652" y="216"/>
                      </a:lnTo>
                      <a:lnTo>
                        <a:pt x="1666" y="198"/>
                      </a:lnTo>
                      <a:lnTo>
                        <a:pt x="1680" y="180"/>
                      </a:lnTo>
                      <a:lnTo>
                        <a:pt x="1692" y="162"/>
                      </a:lnTo>
                      <a:lnTo>
                        <a:pt x="1702" y="142"/>
                      </a:lnTo>
                      <a:lnTo>
                        <a:pt x="1710" y="122"/>
                      </a:lnTo>
                      <a:lnTo>
                        <a:pt x="1714" y="102"/>
                      </a:lnTo>
                      <a:lnTo>
                        <a:pt x="1718" y="82"/>
                      </a:lnTo>
                      <a:lnTo>
                        <a:pt x="1718" y="62"/>
                      </a:lnTo>
                      <a:lnTo>
                        <a:pt x="1718" y="62"/>
                      </a:lnTo>
                      <a:lnTo>
                        <a:pt x="1718" y="46"/>
                      </a:lnTo>
                      <a:lnTo>
                        <a:pt x="1716" y="30"/>
                      </a:lnTo>
                      <a:lnTo>
                        <a:pt x="1714" y="14"/>
                      </a:lnTo>
                      <a:lnTo>
                        <a:pt x="1708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0">
                      <a:schemeClr val="bg1">
                        <a:alpha val="80000"/>
                      </a:schemeClr>
                    </a:gs>
                    <a:gs pos="100000">
                      <a:srgbClr val="000000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sp>
            <p:nvSpPr>
              <p:cNvPr id="19" name="모서리가 둥근 직사각형 18"/>
              <p:cNvSpPr/>
              <p:nvPr/>
            </p:nvSpPr>
            <p:spPr>
              <a:xfrm>
                <a:off x="738762" y="1503596"/>
                <a:ext cx="1716366" cy="238708"/>
              </a:xfrm>
              <a:prstGeom prst="roundRect">
                <a:avLst/>
              </a:prstGeom>
              <a:solidFill>
                <a:schemeClr val="bg1">
                  <a:alpha val="17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extrusionH="76200">
                <a:bevelT w="0" h="0"/>
                <a:bevelB w="0" h="0"/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sp>
          <p:nvSpPr>
            <p:cNvPr id="16" name="직사각형 15"/>
            <p:cNvSpPr/>
            <p:nvPr/>
          </p:nvSpPr>
          <p:spPr>
            <a:xfrm>
              <a:off x="6926689" y="2161158"/>
              <a:ext cx="1603169" cy="8071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ctr" defTabSz="914400" rtl="0" eaLnBrk="1" fontAlgn="auto" latinLnBrk="1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" pitchFamily="34" charset="0"/>
                  <a:ea typeface="HY견고딕" pitchFamily="18" charset="-127"/>
                  <a:cs typeface="Arial" pitchFamily="34" charset="0"/>
                </a:rPr>
                <a:t>신고인 보호</a:t>
              </a:r>
              <a:endPara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357157" y="3340921"/>
            <a:ext cx="4336457" cy="1502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8B46"/>
                </a:solidFill>
                <a:effectLst/>
                <a:uLnTx/>
                <a:uFillTx/>
                <a:latin typeface="맑은 고딕"/>
                <a:ea typeface="맑은 고딕" pitchFamily="50" charset="-127"/>
                <a:cs typeface="Arial" charset="0"/>
              </a:rPr>
              <a:t>전   화 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8B46"/>
                </a:solidFill>
                <a:effectLst/>
                <a:uLnTx/>
                <a:uFillTx/>
                <a:latin typeface="맑은 고딕"/>
                <a:ea typeface="맑은 고딕" pitchFamily="50" charset="-127"/>
                <a:cs typeface="Arial" charset="0"/>
              </a:rPr>
              <a:t>: 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/>
                <a:ea typeface="맑은 고딕" pitchFamily="50" charset="-127"/>
                <a:cs typeface="Arial" charset="0"/>
              </a:rPr>
              <a:t>02)6360-6799</a:t>
            </a: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8B46"/>
                </a:solidFill>
                <a:effectLst/>
                <a:uLnTx/>
                <a:uFillTx/>
                <a:latin typeface="맑은 고딕"/>
                <a:ea typeface="맑은 고딕" pitchFamily="50" charset="-127"/>
                <a:cs typeface="Arial" charset="0"/>
              </a:rPr>
              <a:t>인터넷 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8B46"/>
                </a:solidFill>
                <a:effectLst/>
                <a:uLnTx/>
                <a:uFillTx/>
                <a:latin typeface="맑은 고딕"/>
                <a:ea typeface="맑은 고딕" pitchFamily="50" charset="-127"/>
                <a:cs typeface="Arial" charset="0"/>
              </a:rPr>
              <a:t>: 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/>
                <a:ea typeface="맑은 고딕" pitchFamily="50" charset="-127"/>
                <a:cs typeface="Arial" charset="0"/>
              </a:rPr>
              <a:t>사회서비스 </a:t>
            </a:r>
            <a:r>
              <a:rPr kumimoji="0" lang="ko-KR" alt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전자바우처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 홈페이지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(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  <a:hlinkClick r:id="rId5"/>
              </a:rPr>
              <a:t>www.socialservice.or.kr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) 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상단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 </a:t>
            </a:r>
            <a:r>
              <a:rPr kumimoji="0" lang="ko-KR" alt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클린센터</a:t>
            </a: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맑은 고딕" pitchFamily="50" charset="-127"/>
              <a:cs typeface="Arial" charset="0"/>
            </a:endParaRP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8B46"/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우</a:t>
            </a:r>
            <a:r>
              <a:rPr kumimoji="0" lang="ko-KR" altLang="en-US" sz="1400" b="1" i="0" u="none" strike="noStrike" kern="1200" cap="none" spc="-150" normalizeH="0" baseline="0" noProof="0" dirty="0" smtClean="0">
                <a:ln>
                  <a:noFill/>
                </a:ln>
                <a:solidFill>
                  <a:srgbClr val="FC8B46"/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  </a:t>
            </a:r>
            <a:r>
              <a:rPr kumimoji="0" lang="ko-KR" altLang="en-US" sz="1400" b="1" i="0" u="none" strike="noStrike" kern="1200" cap="none" spc="-300" normalizeH="0" baseline="0" noProof="0" dirty="0" smtClean="0">
                <a:ln>
                  <a:noFill/>
                </a:ln>
                <a:solidFill>
                  <a:srgbClr val="FC8B46"/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 </a:t>
            </a:r>
            <a:r>
              <a:rPr kumimoji="0" lang="ko-KR" altLang="en-US" sz="1400" b="1" i="0" u="none" strike="noStrike" kern="1200" cap="none" spc="-150" normalizeH="0" baseline="0" noProof="0" dirty="0" smtClean="0">
                <a:ln>
                  <a:noFill/>
                </a:ln>
                <a:solidFill>
                  <a:srgbClr val="FC8B46"/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    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8B46"/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편 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8B46"/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: </a:t>
            </a:r>
            <a:r>
              <a:rPr kumimoji="0" lang="ko-KR" altLang="en-US" sz="1400" b="1" i="0" u="none" strike="noStrike" kern="1200" cap="none" spc="-110" normalizeH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서울시 광진구 </a:t>
            </a:r>
            <a:r>
              <a:rPr kumimoji="0" lang="ko-KR" altLang="en-US" sz="1400" b="1" i="0" u="none" strike="noStrike" kern="1200" cap="none" spc="-110" normalizeH="0" noProof="0" dirty="0" err="1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능동로</a:t>
            </a:r>
            <a:r>
              <a:rPr kumimoji="0" lang="ko-KR" altLang="en-US" sz="1400" b="1" i="0" u="none" strike="noStrike" kern="1200" cap="none" spc="-110" normalizeH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 </a:t>
            </a:r>
            <a:r>
              <a:rPr kumimoji="0" lang="en-US" altLang="ko-KR" sz="1400" b="1" i="0" u="none" strike="noStrike" kern="1200" cap="none" spc="-110" normalizeH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400 </a:t>
            </a:r>
            <a:r>
              <a:rPr kumimoji="0" lang="ko-KR" altLang="en-US" sz="1400" b="1" i="0" u="none" strike="noStrike" kern="1200" cap="none" spc="-110" normalizeH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보건복지행정타운</a:t>
            </a:r>
            <a:r>
              <a:rPr kumimoji="0" lang="en-US" altLang="ko-KR" sz="1400" b="1" i="0" u="none" strike="noStrike" kern="1200" cap="none" spc="-110" normalizeH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      </a:t>
            </a: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spc="-11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Arial" charset="0"/>
                <a:ea typeface="맑은 고딕" pitchFamily="50" charset="-127"/>
                <a:cs typeface="Arial" charset="0"/>
              </a:rPr>
              <a:t> </a:t>
            </a:r>
            <a:r>
              <a:rPr lang="en-US" altLang="ko-KR" sz="1400" b="1" spc="-110" baseline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charset="0"/>
                <a:ea typeface="맑은 고딕" pitchFamily="50" charset="-127"/>
                <a:cs typeface="Arial" charset="0"/>
              </a:rPr>
              <a:t>                   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17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층 </a:t>
            </a:r>
            <a:r>
              <a:rPr kumimoji="0" lang="ko-KR" alt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전자바우처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 </a:t>
            </a:r>
            <a:r>
              <a:rPr kumimoji="0" lang="ko-KR" alt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클린센터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357158" y="2276932"/>
            <a:ext cx="7274303" cy="373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  사회서비스 </a:t>
            </a:r>
            <a:r>
              <a:rPr kumimoji="0" lang="ko-KR" alt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전자바우처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 사업에 대한 부당행위를 인지한 사람이면 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8B46"/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누구나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 신고 가능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57158" y="5427434"/>
            <a:ext cx="5857915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  사회서비스 이용 및 이용권 관리에 관한 법률 제 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33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조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비밀누설 금지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)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에 </a:t>
            </a: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맑은 고딕" pitchFamily="50" charset="-127"/>
              <a:cs typeface="Arial" charset="0"/>
            </a:endParaRPr>
          </a:p>
          <a:p>
            <a:pPr marL="0" marR="0" lvl="0" indent="0" algn="l" defTabSz="914400" rtl="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  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따라 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8B46"/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신고인 정보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를 포함 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8B46"/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신고내용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에 대한 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8B46"/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비밀유지를 약속 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드립니다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맑은 고딕" pitchFamily="50" charset="-127"/>
                <a:cs typeface="Arial" charset="0"/>
              </a:rPr>
              <a:t>.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맑은 고딕" pitchFamily="50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78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525711"/>
            <a:ext cx="2895600" cy="21193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CC6F2BD2-0483-9DCA-5BA8-1672DE020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6264936"/>
            <a:ext cx="2448272" cy="47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12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Børne- og Socialministeriet">
      <a:dk1>
        <a:sysClr val="windowText" lastClr="000000"/>
      </a:dk1>
      <a:lt1>
        <a:sysClr val="window" lastClr="FFFFFF"/>
      </a:lt1>
      <a:dk2>
        <a:srgbClr val="F9F8EF"/>
      </a:dk2>
      <a:lt2>
        <a:srgbClr val="90A3B2"/>
      </a:lt2>
      <a:accent1>
        <a:srgbClr val="133B71"/>
      </a:accent1>
      <a:accent2>
        <a:srgbClr val="B8C7CA"/>
      </a:accent2>
      <a:accent3>
        <a:srgbClr val="C0CE2B"/>
      </a:accent3>
      <a:accent4>
        <a:srgbClr val="6D62A5"/>
      </a:accent4>
      <a:accent5>
        <a:srgbClr val="BBA700"/>
      </a:accent5>
      <a:accent6>
        <a:srgbClr val="D57B16"/>
      </a:accent6>
      <a:hlink>
        <a:srgbClr val="133B71"/>
      </a:hlink>
      <a:folHlink>
        <a:srgbClr val="6D62A5"/>
      </a:folHlink>
    </a:clrScheme>
    <a:fontScheme name="Børne- og Socialministeri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S præsentation UK.potx [Skrivebeskyttet]" id="{D436A0B0-F065-4986-AA8B-74184C6E5964}" vid="{C48E5F1D-FB9A-4155-827C-C52D55C03B12}"/>
    </a:ext>
  </a:extLst>
</a:theme>
</file>

<file path=ppt/theme/theme2.xml><?xml version="1.0" encoding="utf-8"?>
<a:theme xmlns:a="http://schemas.openxmlformats.org/drawingml/2006/main" name="프레젠테이션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lIns="70957" tIns="35479" rIns="70957" bIns="35479" rtlCol="0" anchor="t"/>
      <a:lstStyle>
        <a:defPPr marL="144133" indent="-144133" algn="ctr">
          <a:defRPr sz="1000" b="1" dirty="0" smtClean="0">
            <a:solidFill>
              <a:srgbClr val="FF0000"/>
            </a:solidFill>
            <a:sym typeface="Wingdings" pitchFamily="2" charset="2"/>
          </a:defRPr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3_Entrue_정보기술연구소">
  <a:themeElements>
    <a:clrScheme name="전략기획팀_돋움&amp;Arial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DDDD"/>
      </a:accent1>
      <a:accent2>
        <a:srgbClr val="0000F2"/>
      </a:accent2>
      <a:accent3>
        <a:srgbClr val="FFFFFF"/>
      </a:accent3>
      <a:accent4>
        <a:srgbClr val="000000"/>
      </a:accent4>
      <a:accent5>
        <a:srgbClr val="EBEBEB"/>
      </a:accent5>
      <a:accent6>
        <a:srgbClr val="0000DB"/>
      </a:accent6>
      <a:hlink>
        <a:srgbClr val="CC0000"/>
      </a:hlink>
      <a:folHlink>
        <a:srgbClr val="008000"/>
      </a:folHlink>
    </a:clrScheme>
    <a:fontScheme name="전략기획팀_돋움&amp;Arial">
      <a:majorFont>
        <a:latin typeface="HY견고딕"/>
        <a:ea typeface="HY견고딕"/>
        <a:cs typeface=""/>
      </a:majorFont>
      <a:minorFont>
        <a:latin typeface="HY견고딕"/>
        <a:ea typeface="HY견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2699">
          <a:noFill/>
          <a:miter lim="800000"/>
          <a:headEnd/>
          <a:tailEnd/>
        </a:ln>
        <a:effectLst/>
      </a:spPr>
      <a:bodyPr lIns="72000" tIns="36000" rIns="36000" bIns="36000" rtlCol="0" anchor="ctr"/>
      <a:lstStyle>
        <a:defPPr marL="228499" marR="0" indent="-228499" algn="ctr" defTabSz="1096480" eaLnBrk="1" fontAlgn="auto" latinLnBrk="0" hangingPunct="1">
          <a:lnSpc>
            <a:spcPct val="100000"/>
          </a:lnSpc>
          <a:spcBef>
            <a:spcPts val="300"/>
          </a:spcBef>
          <a:spcAft>
            <a:spcPts val="0"/>
          </a:spcAft>
          <a:buClrTx/>
          <a:buSzTx/>
          <a:tabLst/>
          <a:defRPr kumimoji="0" sz="1100" kern="0" dirty="0" smtClean="0">
            <a:solidFill>
              <a:sysClr val="windowText" lastClr="000000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9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맑은 고딕" pitchFamily="50" charset="-127"/>
            <a:ea typeface="맑은 고딕" pitchFamily="50" charset="-127"/>
          </a:defRPr>
        </a:defPPr>
      </a:lstStyle>
    </a:lnDef>
  </a:objectDefaults>
  <a:extraClrSchemeLst>
    <a:extraClrScheme>
      <a:clrScheme name="전략기획팀_돋움&amp;Ari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전략기획팀_돋움&amp;Ari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전략기획팀_돋움&amp;Ari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전략기획팀_돋움&amp;Ari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전략기획팀_돋움&amp;Ari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전략기획팀_돋움&amp;Ari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전략기획팀_돋움&amp;Ari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전략기획팀_돋움&amp;Ari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전략기획팀_돋움&amp;Ari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전략기획팀_돋움&amp;Ari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전략기획팀_돋움&amp;Ari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전략기획팀_돋움&amp;Ari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전략기획팀_돋움&amp;Arial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DDDDD"/>
        </a:accent1>
        <a:accent2>
          <a:srgbClr val="0000F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0000DB"/>
        </a:accent6>
        <a:hlink>
          <a:srgbClr val="CC0000"/>
        </a:hlink>
        <a:folHlink>
          <a:srgbClr val="0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Skabelon PPP, besøgssager (kort version)</Template>
  <TotalTime>3304</TotalTime>
  <Words>3548</Words>
  <Application>Microsoft Office PowerPoint</Application>
  <PresentationFormat>화면 슬라이드 쇼(4:3)</PresentationFormat>
  <Paragraphs>589</Paragraphs>
  <Slides>38</Slides>
  <Notes>28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5</vt:i4>
      </vt:variant>
      <vt:variant>
        <vt:lpstr>슬라이드 제목</vt:lpstr>
      </vt:variant>
      <vt:variant>
        <vt:i4>38</vt:i4>
      </vt:variant>
    </vt:vector>
  </HeadingPairs>
  <TitlesOfParts>
    <vt:vector size="58" baseType="lpstr">
      <vt:lpstr>굴림</vt:lpstr>
      <vt:lpstr>맑은 고딕</vt:lpstr>
      <vt:lpstr>Wingdings</vt:lpstr>
      <vt:lpstr>함초롬돋움</vt:lpstr>
      <vt:lpstr>나눔스퀘어</vt:lpstr>
      <vt:lpstr>HY견고딕</vt:lpstr>
      <vt:lpstr>Calibri</vt:lpstr>
      <vt:lpstr>Arial</vt:lpstr>
      <vt:lpstr>KoPub돋움체 Medium</vt:lpstr>
      <vt:lpstr>HY헤드라인M</vt:lpstr>
      <vt:lpstr>한양중고딕</vt:lpstr>
      <vt:lpstr>KoPub돋움체 Bold</vt:lpstr>
      <vt:lpstr>나눔고딕 Bold</vt:lpstr>
      <vt:lpstr>KoPub돋움체 Light</vt:lpstr>
      <vt:lpstr>나눔바른고딕</vt:lpstr>
      <vt:lpstr>Kontortema</vt:lpstr>
      <vt:lpstr>프레젠테이션1</vt:lpstr>
      <vt:lpstr>3_Entrue_정보기술연구소</vt:lpstr>
      <vt:lpstr>디자인 사용자 지정</vt:lpstr>
      <vt:lpstr>Office 테마</vt:lpstr>
      <vt:lpstr>PowerPoint 프레젠테이션</vt:lpstr>
      <vt:lpstr>PowerPoint 프레젠테이션</vt:lpstr>
      <vt:lpstr>부정 수급의 정의</vt:lpstr>
      <vt:lpstr>사회서비스 부당 청구 예방 및 부정적발 추이(2016~2021)</vt:lpstr>
      <vt:lpstr>부정수급 발생의 원인</vt:lpstr>
      <vt:lpstr>부정수급 발생의 원인</vt:lpstr>
      <vt:lpstr>사회서비스 적정급여관리 프로세스</vt:lpstr>
      <vt:lpstr>AI 부정수급 탐지</vt:lpstr>
      <vt:lpstr>AI 부정수급 탐지</vt:lpstr>
      <vt:lpstr>AI 부정수급 탐지</vt:lpstr>
      <vt:lpstr>AI 부정수급 탐지</vt:lpstr>
      <vt:lpstr>부당청구 〮 부정수급 모니터링 제도 및 현지조사</vt:lpstr>
      <vt:lpstr>사회서비스 사업별 주요 이상결제 유형(1/2)</vt:lpstr>
      <vt:lpstr>사회서비스 사업별 주요 이상결제 유형(2/2)</vt:lpstr>
      <vt:lpstr>이해관계자별 고민</vt:lpstr>
      <vt:lpstr>제공기관 운영의 어려움</vt:lpstr>
      <vt:lpstr>이용자 및 이용자 가족과 제공인력 간 갈등 해결방안</vt:lpstr>
      <vt:lpstr>서비스 종류별 문제 발생 사례</vt:lpstr>
      <vt:lpstr>서비스 종류별 문제 발생 사례</vt:lpstr>
      <vt:lpstr>서비스 종류별 문제 발생 사례</vt:lpstr>
      <vt:lpstr>부정수급의 환경적 요인</vt:lpstr>
      <vt:lpstr>부정수급의 환경적 요인</vt:lpstr>
      <vt:lpstr>부정 결제 징후별 제공기관 모니터링 방법</vt:lpstr>
      <vt:lpstr>부정 결제 징후별 제공기관 모니터링 방법</vt:lpstr>
      <vt:lpstr>부정 결제 징후별 제공기관 모니터링 방법</vt:lpstr>
      <vt:lpstr>부정 결제 징후별 제공기관 모니터링 방법</vt:lpstr>
      <vt:lpstr>부정 결제 징후별 제공기관 모니터링 방법</vt:lpstr>
      <vt:lpstr>부정 결제 징후별 제공기관 모니터링 방법</vt:lpstr>
      <vt:lpstr>부정 결제 징후별 제공기관 모니터링 방법</vt:lpstr>
      <vt:lpstr>부정사례로 보는 제공기관의 중점관리 방안</vt:lpstr>
      <vt:lpstr>부정사례로 보는 제공기관의 중점관리 방안</vt:lpstr>
      <vt:lpstr>부정사례로 보는 제공기관의 중점관리 방안</vt:lpstr>
      <vt:lpstr>부정사례로 보는 제공기관의 중점관리 방안</vt:lpstr>
      <vt:lpstr>      기타 장애인활동지원 사업 FAQ</vt:lpstr>
      <vt:lpstr>      기타 장애인활동지원 사업 FAQ</vt:lpstr>
      <vt:lpstr>      기타 장애인활동지원 사업 FAQ</vt:lpstr>
      <vt:lpstr>PowerPoint 프레젠테이션</vt:lpstr>
      <vt:lpstr>PowerPoint 프레젠테이션</vt:lpstr>
    </vt:vector>
  </TitlesOfParts>
  <Company>SSIS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부정수급 교육 자료</dc:title>
  <dc:creator>김정균</dc:creator>
  <cp:lastModifiedBy>김정균 / 과장 / 바우처심사관리부</cp:lastModifiedBy>
  <cp:revision>190</cp:revision>
  <cp:lastPrinted>2022-07-15T07:10:31Z</cp:lastPrinted>
  <dcterms:created xsi:type="dcterms:W3CDTF">2018-09-10T09:20:33Z</dcterms:created>
  <dcterms:modified xsi:type="dcterms:W3CDTF">2022-09-15T08:34:36Z</dcterms:modified>
</cp:coreProperties>
</file>